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9435" r:id="rId4"/>
    <p:sldId id="9465" r:id="rId5"/>
    <p:sldId id="16141709" r:id="rId6"/>
    <p:sldId id="16141639" r:id="rId8"/>
    <p:sldId id="16141669" r:id="rId9"/>
    <p:sldId id="16141613" r:id="rId10"/>
    <p:sldId id="16141649" r:id="rId11"/>
    <p:sldId id="16141667" r:id="rId12"/>
    <p:sldId id="16141616" r:id="rId13"/>
    <p:sldId id="16141707" r:id="rId14"/>
    <p:sldId id="16141619" r:id="rId15"/>
    <p:sldId id="16141617" r:id="rId16"/>
    <p:sldId id="16141628" r:id="rId17"/>
    <p:sldId id="16141629" r:id="rId18"/>
    <p:sldId id="16141622" r:id="rId19"/>
    <p:sldId id="16141670" r:id="rId20"/>
    <p:sldId id="16141651" r:id="rId21"/>
    <p:sldId id="16141672" r:id="rId22"/>
    <p:sldId id="16141652" r:id="rId23"/>
    <p:sldId id="16141653" r:id="rId24"/>
    <p:sldId id="16141674" r:id="rId25"/>
    <p:sldId id="16141742" r:id="rId26"/>
    <p:sldId id="16141777" r:id="rId27"/>
    <p:sldId id="16141743" r:id="rId28"/>
    <p:sldId id="16141758" r:id="rId29"/>
    <p:sldId id="16141745" r:id="rId30"/>
    <p:sldId id="16141746" r:id="rId31"/>
    <p:sldId id="16141748" r:id="rId32"/>
    <p:sldId id="16141747" r:id="rId33"/>
    <p:sldId id="16141676" r:id="rId34"/>
    <p:sldId id="16141696" r:id="rId35"/>
    <p:sldId id="16141778" r:id="rId36"/>
    <p:sldId id="16141771" r:id="rId37"/>
    <p:sldId id="16141701" r:id="rId38"/>
    <p:sldId id="9463" r:id="rId39"/>
  </p:sldIdLst>
  <p:sldSz cx="12960350" cy="7198995"/>
  <p:notesSz cx="6797675" cy="9928225"/>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1pPr>
    <a:lvl2pPr marL="644525"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2pPr>
    <a:lvl3pPr marL="128905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3pPr>
    <a:lvl4pPr marL="193548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4pPr>
    <a:lvl5pPr marL="2580005"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sym typeface="仿宋" panose="02010609060101010101" pitchFamily="49" charset="-122"/>
      </a:defRPr>
    </a:lvl9pPr>
  </p:defaultTextStyle>
  <p:extLst>
    <p:ext uri="{EFAFB233-063F-42B5-8137-9DF3F51BA10A}">
      <p15:sldGuideLst xmlns:p15="http://schemas.microsoft.com/office/powerpoint/2012/main">
        <p15:guide id="1" orient="horz" pos="3841" userDrawn="1">
          <p15:clr>
            <a:srgbClr val="A4A3A4"/>
          </p15:clr>
        </p15:guide>
        <p15:guide id="2" pos="41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浩" initials="" lastIdx="1" clrIdx="0"/>
  <p:cmAuthor id="2" name="作者" initials="A" lastIdx="1" clrIdx="1"/>
  <p:cmAuthor id="3" name="胜 雪衣" initials="胜" lastIdx="1" clrIdx="2"/>
  <p:cmAuthor id="4" name="123" initials="1" lastIdx="1" clrIdx="3"/>
  <p:cmAuthor id="5" name="江威" initials="江威" lastIdx="1" clrIdx="4"/>
  <p:cmAuthor id="6" name="86136" initials="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73C0"/>
    <a:srgbClr val="314191"/>
    <a:srgbClr val="FFFFFF"/>
    <a:srgbClr val="C00000"/>
    <a:srgbClr val="2F5597"/>
    <a:srgbClr val="0070C0"/>
    <a:srgbClr val="2C436D"/>
    <a:srgbClr val="E49191"/>
    <a:srgbClr val="66B5EE"/>
    <a:srgbClr val="FC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1" autoAdjust="0"/>
    <p:restoredTop sz="92326" autoAdjust="0"/>
  </p:normalViewPr>
  <p:slideViewPr>
    <p:cSldViewPr snapToGrid="0" showGuides="1">
      <p:cViewPr varScale="1">
        <p:scale>
          <a:sx n="75" d="100"/>
          <a:sy n="75" d="100"/>
        </p:scale>
        <p:origin x="76" y="1584"/>
      </p:cViewPr>
      <p:guideLst>
        <p:guide orient="horz" pos="3841"/>
        <p:guide pos="412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8880" name="Rectangle 2"/>
          <p:cNvSpPr>
            <a:spLocks noGrp="1" noChangeArrowheads="1"/>
          </p:cNvSpPr>
          <p:nvPr>
            <p:ph type="hdr" sz="quarter" idx="4294967295"/>
          </p:nvPr>
        </p:nvSpPr>
        <p:spPr bwMode="auto">
          <a:xfrm>
            <a:off x="0" y="0"/>
            <a:ext cx="2944813" cy="496888"/>
          </a:xfrm>
          <a:prstGeom prst="rect">
            <a:avLst/>
          </a:prstGeom>
          <a:noFill/>
          <a:ln w="9525">
            <a:noFill/>
            <a:miter lim="800000"/>
          </a:ln>
        </p:spPr>
        <p:txBody>
          <a:bodyPr vert="horz" wrap="square" lIns="91440" tIns="45720" rIns="91440" bIns="45720" numCol="1" anchor="t" anchorCtr="0" compatLnSpc="1"/>
          <a:lstStyle>
            <a:lvl1pPr eaLnBrk="0" hangingPunct="0">
              <a:buFontTx/>
              <a:buNone/>
              <a:defRPr noProof="1">
                <a:ea typeface="仿宋" panose="02010609060101010101" pitchFamily="49" charset="-122"/>
              </a:defRPr>
            </a:lvl1pPr>
          </a:lstStyle>
          <a:p>
            <a:endParaRPr lang="zh-CN" altLang="zh-CN"/>
          </a:p>
        </p:txBody>
      </p:sp>
      <p:sp>
        <p:nvSpPr>
          <p:cNvPr id="1048881" name="Rectangle 3"/>
          <p:cNvSpPr>
            <a:spLocks noGrp="1" noChangeArrowheads="1"/>
          </p:cNvSpPr>
          <p:nvPr>
            <p:ph type="dt" idx="1"/>
          </p:nvPr>
        </p:nvSpPr>
        <p:spPr bwMode="auto">
          <a:xfrm>
            <a:off x="3848100" y="0"/>
            <a:ext cx="2947988" cy="496888"/>
          </a:xfrm>
          <a:prstGeom prst="rect">
            <a:avLst/>
          </a:prstGeom>
          <a:noFill/>
          <a:ln w="9525">
            <a:noFill/>
            <a:miter lim="800000"/>
          </a:ln>
        </p:spPr>
        <p:txBody>
          <a:bodyPr vert="horz" wrap="square" lIns="91440" tIns="45720" rIns="91440" bIns="45720" numCol="1" anchor="t" anchorCtr="0" compatLnSpc="1"/>
          <a:lstStyle>
            <a:lvl1pPr eaLnBrk="0" hangingPunct="0">
              <a:buFontTx/>
              <a:buNone/>
              <a:defRPr noProof="1">
                <a:ea typeface="仿宋" panose="02010609060101010101" pitchFamily="49" charset="-122"/>
              </a:defRPr>
            </a:lvl1pPr>
          </a:lstStyle>
          <a:p>
            <a:endParaRPr lang="zh-CN" altLang="en-US"/>
          </a:p>
        </p:txBody>
      </p:sp>
      <p:sp>
        <p:nvSpPr>
          <p:cNvPr id="5124" name="Rectangle 4"/>
          <p:cNvSpPr>
            <a:spLocks noGrp="1" noRot="1" noChangeAspect="1" noChangeArrowheads="1"/>
          </p:cNvSpPr>
          <p:nvPr>
            <p:ph type="sldImg" idx="9"/>
          </p:nvPr>
        </p:nvSpPr>
        <p:spPr bwMode="auto">
          <a:xfrm>
            <a:off x="47625" y="744538"/>
            <a:ext cx="67024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883" name="Rectangle 5"/>
          <p:cNvSpPr>
            <a:spLocks noGrp="1" noRot="1" noChangeAspect="1" noChangeArrowheads="1"/>
          </p:cNvSpPr>
          <p:nvPr>
            <p:ph type="body" sz="quarter" idx="3"/>
          </p:nvPr>
        </p:nvSpPr>
        <p:spPr bwMode="auto">
          <a:xfrm>
            <a:off x="679450" y="4716463"/>
            <a:ext cx="5438775" cy="4467225"/>
          </a:xfrm>
          <a:prstGeom prst="rect">
            <a:avLst/>
          </a:prstGeom>
          <a:noFill/>
          <a:ln w="9525">
            <a:noFill/>
            <a:miter lim="800000"/>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48884" name="Rectangle 6"/>
          <p:cNvSpPr>
            <a:spLocks noGrp="1" noChangeArrowheads="1"/>
          </p:cNvSpPr>
          <p:nvPr>
            <p:ph type="ftr" sz="quarter" idx="4"/>
          </p:nvPr>
        </p:nvSpPr>
        <p:spPr bwMode="auto">
          <a:xfrm>
            <a:off x="0" y="9429750"/>
            <a:ext cx="2944813" cy="496888"/>
          </a:xfrm>
          <a:prstGeom prst="rect">
            <a:avLst/>
          </a:prstGeom>
          <a:noFill/>
          <a:ln w="9525">
            <a:noFill/>
            <a:miter lim="800000"/>
          </a:ln>
        </p:spPr>
        <p:txBody>
          <a:bodyPr vert="horz" wrap="square" lIns="91440" tIns="45720" rIns="91440" bIns="45720" numCol="1" anchor="b" anchorCtr="0" compatLnSpc="1"/>
          <a:lstStyle>
            <a:lvl1pPr eaLnBrk="0" hangingPunct="0">
              <a:buFontTx/>
              <a:buNone/>
              <a:defRPr noProof="1">
                <a:ea typeface="仿宋" panose="02010609060101010101" pitchFamily="49" charset="-122"/>
              </a:defRPr>
            </a:lvl1pPr>
          </a:lstStyle>
          <a:p>
            <a:endParaRPr lang="zh-CN" altLang="zh-CN"/>
          </a:p>
        </p:txBody>
      </p:sp>
      <p:sp>
        <p:nvSpPr>
          <p:cNvPr id="1048885" name="Rectangle 7"/>
          <p:cNvSpPr>
            <a:spLocks noGrp="1" noChangeArrowheads="1"/>
          </p:cNvSpPr>
          <p:nvPr>
            <p:ph type="sldNum" sz="quarter" idx="5"/>
          </p:nvPr>
        </p:nvSpPr>
        <p:spPr bwMode="auto">
          <a:xfrm>
            <a:off x="3848100" y="9429750"/>
            <a:ext cx="2947988" cy="496888"/>
          </a:xfrm>
          <a:prstGeom prst="rect">
            <a:avLst/>
          </a:prstGeom>
          <a:noFill/>
          <a:ln w="9525">
            <a:noFill/>
            <a:miter lim="800000"/>
          </a:ln>
        </p:spPr>
        <p:txBody>
          <a:bodyPr vert="horz" wrap="square" lIns="91440" tIns="45720" rIns="91440" bIns="45720" numCol="1" anchor="b" anchorCtr="0" compatLnSpc="1"/>
          <a:lstStyle>
            <a:lvl1pPr eaLnBrk="0" hangingPunct="0">
              <a:defRPr>
                <a:ea typeface="仿宋" panose="02010609060101010101" pitchFamily="49" charset="-122"/>
              </a:defRPr>
            </a:lvl1pPr>
          </a:lstStyle>
          <a:p>
            <a:fld id="{2F6821BD-1EA1-4D5F-B713-DF1CE4ABA7F1}"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224530" algn="l" defTabSz="1289685" rtl="0" eaLnBrk="1" latinLnBrk="0" hangingPunct="1">
      <a:defRPr sz="1690" kern="1200">
        <a:solidFill>
          <a:schemeClr val="tx1"/>
        </a:solidFill>
        <a:latin typeface="+mn-lt"/>
        <a:ea typeface="+mn-ea"/>
        <a:cs typeface="+mn-cs"/>
      </a:defRPr>
    </a:lvl6pPr>
    <a:lvl7pPr marL="3869055" algn="l" defTabSz="1289685" rtl="0" eaLnBrk="1" latinLnBrk="0" hangingPunct="1">
      <a:defRPr sz="1690" kern="1200">
        <a:solidFill>
          <a:schemeClr val="tx1"/>
        </a:solidFill>
        <a:latin typeface="+mn-lt"/>
        <a:ea typeface="+mn-ea"/>
        <a:cs typeface="+mn-cs"/>
      </a:defRPr>
    </a:lvl7pPr>
    <a:lvl8pPr marL="4514215" algn="l" defTabSz="1289685" rtl="0" eaLnBrk="1" latinLnBrk="0" hangingPunct="1">
      <a:defRPr sz="1690" kern="1200">
        <a:solidFill>
          <a:schemeClr val="tx1"/>
        </a:solidFill>
        <a:latin typeface="+mn-lt"/>
        <a:ea typeface="+mn-ea"/>
        <a:cs typeface="+mn-cs"/>
      </a:defRPr>
    </a:lvl8pPr>
    <a:lvl9pPr marL="5159375" algn="l" defTabSz="1289685" rtl="0" eaLnBrk="1" latinLnBrk="0" hangingPunct="1">
      <a:defRPr sz="16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EBD166-435B-457F-9F3D-68F7156F6EE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EBD166-435B-457F-9F3D-68F7156F6EE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EBD166-435B-457F-9F3D-68F7156F6EE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EBD166-435B-457F-9F3D-68F7156F6E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B2D72F-449F-4962-8930-9FCEBCF46F7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ext Box 6"/>
          <p:cNvSpPr>
            <a:spLocks noChangeArrowheads="1"/>
          </p:cNvSpPr>
          <p:nvPr userDrawn="1"/>
        </p:nvSpPr>
        <p:spPr bwMode="auto">
          <a:xfrm>
            <a:off x="4098925" y="4430713"/>
            <a:ext cx="4976813" cy="695325"/>
          </a:xfrm>
          <a:prstGeom prst="rect">
            <a:avLst/>
          </a:prstGeom>
          <a:noFill/>
          <a:ln>
            <a:noFill/>
          </a:ln>
        </p:spPr>
        <p:txBody>
          <a:bodyPr wrap="none"/>
          <a:lstStyle/>
          <a:p>
            <a:pPr eaLnBrk="0" hangingPunct="0"/>
            <a:endParaRPr lang="zh-CN" altLang="en-US" sz="2335" b="1" noProof="1">
              <a:solidFill>
                <a:srgbClr val="3399FF"/>
              </a:solidFill>
              <a:latin typeface="楷体_GB2312" panose="02010609030101010101" pitchFamily="49" charset="-122"/>
              <a:ea typeface="楷体_GB2312" panose="02010609030101010101" pitchFamily="49" charset="-122"/>
            </a:endParaRPr>
          </a:p>
        </p:txBody>
      </p:sp>
      <p:sp>
        <p:nvSpPr>
          <p:cNvPr id="3" name="矩形 9"/>
          <p:cNvSpPr/>
          <p:nvPr userDrawn="1"/>
        </p:nvSpPr>
        <p:spPr>
          <a:xfrm>
            <a:off x="919163" y="6775450"/>
            <a:ext cx="12041187" cy="425450"/>
          </a:xfrm>
          <a:prstGeom prst="rect">
            <a:avLst/>
          </a:prstGeom>
          <a:gradFill rotWithShape="1">
            <a:gsLst>
              <a:gs pos="0">
                <a:srgbClr val="0045A2">
                  <a:alpha val="100000"/>
                </a:srgbClr>
              </a:gs>
              <a:gs pos="100000">
                <a:srgbClr val="012F61">
                  <a:alpha val="100000"/>
                </a:srgbClr>
              </a:gs>
            </a:gsLst>
            <a:path path="rect">
              <a:fillToRect l="100000" t="100000"/>
            </a:path>
          </a:gradFill>
          <a:ln w="12700">
            <a:noFill/>
            <a:miter/>
          </a:ln>
        </p:spPr>
        <p:txBody>
          <a:bodyPr anchor="ctr"/>
          <a:lstStyle/>
          <a:p>
            <a:pPr algn="ctr"/>
            <a:endParaRPr sz="1415" noProof="1">
              <a:solidFill>
                <a:srgbClr val="FFFFFF"/>
              </a:solidFill>
              <a:latin typeface="等线" panose="02010600030101010101" charset="-122"/>
              <a:ea typeface="等线" panose="02010600030101010101" charset="-122"/>
              <a:sym typeface="等线" panose="02010600030101010101" charset="-122"/>
            </a:endParaRPr>
          </a:p>
        </p:txBody>
      </p:sp>
      <p:pic>
        <p:nvPicPr>
          <p:cNvPr id="4" name="Picture 2" descr="https://timgsa.baidu.com/timg?image&amp;quality=80&amp;size=b9999_10000&amp;sec=1526614539801&amp;di=9b3bfdf56ad950998d2920fff6fa1c8b&amp;imgtype=0&amp;src=http%3A%2F%2Fimgsrc.baidu.com%2Fimgad%2Fpic%2Fitem%2Ff11f3a292df5e0fe2dc7653d576034a85edf722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587" b="12250"/>
          <a:stretch>
            <a:fillRect/>
          </a:stretch>
        </p:blipFill>
        <p:spPr bwMode="auto">
          <a:xfrm>
            <a:off x="3175" y="6775450"/>
            <a:ext cx="106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583" name="标题 1"/>
          <p:cNvSpPr>
            <a:spLocks noGrp="1"/>
          </p:cNvSpPr>
          <p:nvPr>
            <p:ph type="ctrTitle"/>
          </p:nvPr>
        </p:nvSpPr>
        <p:spPr>
          <a:xfrm>
            <a:off x="972029" y="2236469"/>
            <a:ext cx="11016298" cy="1543186"/>
          </a:xfrm>
        </p:spPr>
        <p:txBody>
          <a:bodyPr/>
          <a:lstStyle/>
          <a:p>
            <a:r>
              <a:rPr lang="zh-CN" altLang="en-US" noProof="1"/>
              <a:t>单击此处编辑母版标题样式</a:t>
            </a:r>
            <a:endParaRPr lang="zh-CN" altLang="en-US" noProof="1"/>
          </a:p>
        </p:txBody>
      </p:sp>
      <p:sp>
        <p:nvSpPr>
          <p:cNvPr id="1048584" name="副标题 2"/>
          <p:cNvSpPr>
            <a:spLocks noGrp="1"/>
          </p:cNvSpPr>
          <p:nvPr>
            <p:ph type="subTitle" idx="1"/>
          </p:nvPr>
        </p:nvSpPr>
        <p:spPr>
          <a:xfrm>
            <a:off x="1944053" y="4079613"/>
            <a:ext cx="9072245" cy="1839825"/>
          </a:xfrm>
        </p:spPr>
        <p:txBody>
          <a:bodyPr/>
          <a:lstStyle>
            <a:lvl1pPr marL="0" indent="0" algn="ctr">
              <a:buNone/>
            </a:lvl1pPr>
            <a:lvl2pPr marL="381000" indent="0" algn="ctr">
              <a:buNone/>
            </a:lvl2pPr>
            <a:lvl3pPr marL="762000" indent="0" algn="ctr">
              <a:buNone/>
            </a:lvl3pPr>
            <a:lvl4pPr marL="1143000" indent="0" algn="ctr">
              <a:buNone/>
            </a:lvl4pPr>
            <a:lvl5pPr marL="1523365" indent="0" algn="ctr">
              <a:buNone/>
            </a:lvl5pPr>
            <a:lvl6pPr marL="1904365" indent="0" algn="ctr">
              <a:buNone/>
            </a:lvl6pPr>
            <a:lvl7pPr marL="2285365" indent="0" algn="ctr">
              <a:buNone/>
            </a:lvl7pPr>
            <a:lvl8pPr marL="2666365" indent="0" algn="ctr">
              <a:buNone/>
            </a:lvl8pPr>
            <a:lvl9pPr marL="3047365" indent="0" algn="ctr">
              <a:buNone/>
            </a:lvl9pPr>
          </a:lstStyle>
          <a:p>
            <a:r>
              <a:rPr lang="zh-CN" altLang="en-US" noProof="1"/>
              <a:t>单击此处编辑母版副标题样式</a:t>
            </a:r>
            <a:endParaRPr lang="zh-CN" altLang="en-US" noProof="1"/>
          </a:p>
        </p:txBody>
      </p:sp>
      <p:sp>
        <p:nvSpPr>
          <p:cNvPr id="5" name="灯片编号占位符 3"/>
          <p:cNvSpPr>
            <a:spLocks noGrp="1"/>
          </p:cNvSpPr>
          <p:nvPr>
            <p:ph type="sldNum" sz="quarter" idx="10"/>
          </p:nvPr>
        </p:nvSpPr>
        <p:spPr/>
        <p:txBody>
          <a:bodyPr/>
          <a:lstStyle>
            <a:lvl1pPr>
              <a:defRPr/>
            </a:lvl1pPr>
          </a:lstStyle>
          <a:p>
            <a:fld id="{BB669325-7DAC-4599-9E97-2008561CC4B6}" type="slidenum">
              <a:rPr lang="zh-CN"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60" name="标题 1"/>
          <p:cNvSpPr>
            <a:spLocks noGrp="1"/>
          </p:cNvSpPr>
          <p:nvPr>
            <p:ph type="title"/>
          </p:nvPr>
        </p:nvSpPr>
        <p:spPr/>
        <p:txBody>
          <a:bodyPr/>
          <a:lstStyle/>
          <a:p>
            <a:r>
              <a:rPr lang="zh-CN" altLang="en-US" noProof="1"/>
              <a:t>单击此处编辑母版标题样式</a:t>
            </a:r>
            <a:endParaRPr lang="zh-CN" altLang="en-US" noProof="1"/>
          </a:p>
        </p:txBody>
      </p:sp>
      <p:sp>
        <p:nvSpPr>
          <p:cNvPr id="1048861"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C950B116-3D95-441E-BECD-F040703C9582}"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850" name="竖排标题 1"/>
          <p:cNvSpPr>
            <a:spLocks noGrp="1"/>
          </p:cNvSpPr>
          <p:nvPr>
            <p:ph type="title" orient="vert"/>
          </p:nvPr>
        </p:nvSpPr>
        <p:spPr>
          <a:xfrm>
            <a:off x="9040765" y="1256554"/>
            <a:ext cx="2859828" cy="4706217"/>
          </a:xfrm>
        </p:spPr>
        <p:txBody>
          <a:bodyPr vert="eaVert"/>
          <a:lstStyle/>
          <a:p>
            <a:r>
              <a:rPr lang="zh-CN" altLang="en-US" noProof="1"/>
              <a:t>单击此处编辑母版标题样式</a:t>
            </a:r>
            <a:endParaRPr lang="zh-CN" altLang="en-US" noProof="1"/>
          </a:p>
        </p:txBody>
      </p:sp>
      <p:sp>
        <p:nvSpPr>
          <p:cNvPr id="1048851" name="竖排文字占位符 2"/>
          <p:cNvSpPr>
            <a:spLocks noGrp="1"/>
          </p:cNvSpPr>
          <p:nvPr>
            <p:ph type="body" orient="vert" idx="1"/>
          </p:nvPr>
        </p:nvSpPr>
        <p:spPr>
          <a:xfrm>
            <a:off x="459041" y="1256554"/>
            <a:ext cx="8365726" cy="4706217"/>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64889B72-8559-4449-8BD4-7AE7D8279150}"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Text Box 6"/>
          <p:cNvSpPr>
            <a:spLocks noChangeArrowheads="1"/>
          </p:cNvSpPr>
          <p:nvPr userDrawn="1"/>
        </p:nvSpPr>
        <p:spPr bwMode="auto">
          <a:xfrm>
            <a:off x="4098925" y="4430713"/>
            <a:ext cx="4976813" cy="695325"/>
          </a:xfrm>
          <a:prstGeom prst="rect">
            <a:avLst/>
          </a:prstGeom>
          <a:noFill/>
          <a:ln>
            <a:noFill/>
          </a:ln>
        </p:spPr>
        <p:txBody>
          <a:bodyPr wrap="none"/>
          <a:lstStyle/>
          <a:p>
            <a:pPr eaLnBrk="0" hangingPunct="0"/>
            <a:endParaRPr lang="zh-CN" altLang="en-US" sz="2335" b="1" noProof="1">
              <a:solidFill>
                <a:srgbClr val="3399FF"/>
              </a:solidFill>
              <a:latin typeface="楷体_GB2312" panose="02010609030101010101" pitchFamily="49" charset="-122"/>
              <a:ea typeface="楷体_GB2312" panose="02010609030101010101" pitchFamily="49" charset="-122"/>
            </a:endParaRPr>
          </a:p>
        </p:txBody>
      </p:sp>
      <p:sp>
        <p:nvSpPr>
          <p:cNvPr id="5" name="矩形 4"/>
          <p:cNvSpPr/>
          <p:nvPr userDrawn="1"/>
        </p:nvSpPr>
        <p:spPr>
          <a:xfrm>
            <a:off x="919163" y="6775450"/>
            <a:ext cx="12041187" cy="425450"/>
          </a:xfrm>
          <a:prstGeom prst="rect">
            <a:avLst/>
          </a:prstGeom>
          <a:gradFill rotWithShape="1">
            <a:gsLst>
              <a:gs pos="0">
                <a:srgbClr val="0045A2">
                  <a:alpha val="100000"/>
                </a:srgbClr>
              </a:gs>
              <a:gs pos="100000">
                <a:srgbClr val="012F61">
                  <a:alpha val="100000"/>
                </a:srgbClr>
              </a:gs>
            </a:gsLst>
            <a:path path="rect">
              <a:fillToRect l="100000" t="100000"/>
            </a:path>
          </a:gradFill>
          <a:ln w="12700">
            <a:noFill/>
            <a:miter/>
          </a:ln>
        </p:spPr>
        <p:txBody>
          <a:bodyPr anchor="ctr"/>
          <a:lstStyle/>
          <a:p>
            <a:pPr algn="ctr"/>
            <a:endParaRPr sz="1415" noProof="1">
              <a:solidFill>
                <a:srgbClr val="FFFFFF"/>
              </a:solidFill>
              <a:latin typeface="等线" panose="02010600030101010101" charset="-122"/>
              <a:ea typeface="等线" panose="02010600030101010101" charset="-122"/>
              <a:sym typeface="等线" panose="02010600030101010101" charset="-122"/>
            </a:endParaRPr>
          </a:p>
        </p:txBody>
      </p:sp>
      <p:pic>
        <p:nvPicPr>
          <p:cNvPr id="6" name="Picture 2" descr="https://timgsa.baidu.com/timg?image&amp;quality=80&amp;size=b9999_10000&amp;sec=1526614539801&amp;di=9b3bfdf56ad950998d2920fff6fa1c8b&amp;imgtype=0&amp;src=http%3A%2F%2Fimgsrc.baidu.com%2Fimgad%2Fpic%2Fitem%2Ff11f3a292df5e0fe2dc7653d576034a85edf722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587" b="12250"/>
          <a:stretch>
            <a:fillRect/>
          </a:stretch>
        </p:blipFill>
        <p:spPr bwMode="auto">
          <a:xfrm>
            <a:off x="3175" y="6775450"/>
            <a:ext cx="106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20044" y="1178222"/>
            <a:ext cx="9720263" cy="2506427"/>
          </a:xfrm>
        </p:spPr>
        <p:txBody>
          <a:bodyPr anchor="b"/>
          <a:lstStyle>
            <a:lvl1pPr algn="ctr">
              <a:defRPr sz="63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620044" y="3781306"/>
            <a:ext cx="9720263" cy="17381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19605" indent="0" algn="ctr">
              <a:buNone/>
              <a:defRPr sz="1680"/>
            </a:lvl5pPr>
            <a:lvl6pPr marL="2399665" indent="0" algn="ctr">
              <a:buNone/>
              <a:defRPr sz="1680"/>
            </a:lvl6pPr>
            <a:lvl7pPr marL="2879725" indent="0" algn="ctr">
              <a:buNone/>
              <a:defRPr sz="1680"/>
            </a:lvl7pPr>
            <a:lvl8pPr marL="3359785" indent="0" algn="ctr">
              <a:buNone/>
              <a:defRPr sz="1680"/>
            </a:lvl8pPr>
            <a:lvl9pPr marL="3839845" indent="0" algn="ctr">
              <a:buNone/>
              <a:defRPr sz="1680"/>
            </a:lvl9pPr>
          </a:lstStyle>
          <a:p>
            <a:r>
              <a:rPr lang="zh-CN" altLang="en-US" noProof="1"/>
              <a:t>单击此处编辑母版副标题样式</a:t>
            </a:r>
            <a:endParaRPr lang="en-US" noProof="1"/>
          </a:p>
        </p:txBody>
      </p:sp>
      <p:sp>
        <p:nvSpPr>
          <p:cNvPr id="7" name="Date Placeholder 3"/>
          <p:cNvSpPr>
            <a:spLocks noGrp="1"/>
          </p:cNvSpPr>
          <p:nvPr>
            <p:ph type="dt" sz="half" idx="10"/>
          </p:nvPr>
        </p:nvSpPr>
        <p:spPr/>
        <p:txBody>
          <a:bodyPr/>
          <a:lstStyle>
            <a:lvl1pPr>
              <a:defRPr smtClean="0"/>
            </a:lvl1pPr>
          </a:lstStyle>
          <a:p>
            <a:fld id="{C764DE79-268F-4C1A-8933-263129D2AF90}" type="datetimeFigureOut">
              <a:rPr lang="en-US"/>
            </a:fld>
            <a:endParaRPr lang="en-US" dirty="0"/>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7C709DE-24E9-404F-BDB8-19D3E82F18D8}" type="slidenum">
              <a:rPr lang="zh-CN" altLang="en-US"/>
            </a:fld>
            <a:endParaRPr lang="en-US" altLang="zh-CN">
              <a:ea typeface="等线" panose="02010600030101010101"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C03DF-032E-4C00-800D-7F8596357202}" type="slidenum">
              <a:rPr lang="zh-CN" altLang="en-US"/>
            </a:fld>
            <a:endParaRPr lang="en-US" altLang="zh-CN">
              <a:ea typeface="等线" panose="02010600030101010101"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84274" y="1794830"/>
            <a:ext cx="11178302" cy="2994714"/>
          </a:xfrm>
        </p:spPr>
        <p:txBody>
          <a:bodyPr anchor="b"/>
          <a:lstStyle>
            <a:lvl1pPr>
              <a:defRPr sz="63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84274" y="4817875"/>
            <a:ext cx="11178302" cy="1574849"/>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19605" indent="0">
              <a:buNone/>
              <a:defRPr sz="1680">
                <a:solidFill>
                  <a:schemeClr val="tx1">
                    <a:tint val="75000"/>
                  </a:schemeClr>
                </a:solidFill>
              </a:defRPr>
            </a:lvl5pPr>
            <a:lvl6pPr marL="2399665" indent="0">
              <a:buNone/>
              <a:defRPr sz="1680">
                <a:solidFill>
                  <a:schemeClr val="tx1">
                    <a:tint val="75000"/>
                  </a:schemeClr>
                </a:solidFill>
              </a:defRPr>
            </a:lvl6pPr>
            <a:lvl7pPr marL="2879725" indent="0">
              <a:buNone/>
              <a:defRPr sz="1680">
                <a:solidFill>
                  <a:schemeClr val="tx1">
                    <a:tint val="75000"/>
                  </a:schemeClr>
                </a:solidFill>
              </a:defRPr>
            </a:lvl7pPr>
            <a:lvl8pPr marL="3359785" indent="0">
              <a:buNone/>
              <a:defRPr sz="1680">
                <a:solidFill>
                  <a:schemeClr val="tx1">
                    <a:tint val="75000"/>
                  </a:schemeClr>
                </a:solidFill>
              </a:defRPr>
            </a:lvl8pPr>
            <a:lvl9pPr marL="3839845" indent="0">
              <a:buNone/>
              <a:defRPr sz="1680">
                <a:solidFill>
                  <a:schemeClr val="tx1">
                    <a:tint val="75000"/>
                  </a:schemeClr>
                </a:solidFill>
              </a:defRPr>
            </a:lvl9pPr>
          </a:lstStyle>
          <a:p>
            <a:pPr lvl="0"/>
            <a:r>
              <a:rPr lang="zh-CN" altLang="en-US" noProof="1"/>
              <a:t>单击此处编辑母版文本样式</a:t>
            </a:r>
            <a:endParaRPr lang="zh-CN" altLang="en-US" noProof="1"/>
          </a:p>
        </p:txBody>
      </p:sp>
      <p:sp>
        <p:nvSpPr>
          <p:cNvPr id="4"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CAEEB2-A9BC-447F-9473-6C5024E7B1B4}" type="slidenum">
              <a:rPr lang="zh-CN" altLang="en-US"/>
            </a:fld>
            <a:endParaRPr lang="en-US" altLang="zh-CN">
              <a:ea typeface="等线" panose="02010600030101010101"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91024" y="1916484"/>
            <a:ext cx="5508149" cy="456789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Content Placeholder 3"/>
          <p:cNvSpPr>
            <a:spLocks noGrp="1"/>
          </p:cNvSpPr>
          <p:nvPr>
            <p:ph sz="half" idx="2"/>
          </p:nvPr>
        </p:nvSpPr>
        <p:spPr>
          <a:xfrm>
            <a:off x="6561177" y="1916484"/>
            <a:ext cx="5508149" cy="456789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3595A6D-4BA5-42A6-AE0E-E34B6CCD270D}" type="slidenum">
              <a:rPr lang="zh-CN" altLang="en-US"/>
            </a:fld>
            <a:endParaRPr lang="en-US" altLang="zh-CN">
              <a:ea typeface="等线" panose="02010600030101010101"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92712" y="383297"/>
            <a:ext cx="11178302" cy="1391534"/>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92713" y="1764832"/>
            <a:ext cx="5482835" cy="86491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19605" indent="0">
              <a:buNone/>
              <a:defRPr sz="1680" b="1"/>
            </a:lvl5pPr>
            <a:lvl6pPr marL="2399665" indent="0">
              <a:buNone/>
              <a:defRPr sz="1680" b="1"/>
            </a:lvl6pPr>
            <a:lvl7pPr marL="2879725" indent="0">
              <a:buNone/>
              <a:defRPr sz="1680" b="1"/>
            </a:lvl7pPr>
            <a:lvl8pPr marL="3359785" indent="0">
              <a:buNone/>
              <a:defRPr sz="1680" b="1"/>
            </a:lvl8pPr>
            <a:lvl9pPr marL="3839845" indent="0">
              <a:buNone/>
              <a:defRPr sz="168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892713" y="2629749"/>
            <a:ext cx="5482835" cy="3867965"/>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Text Placeholder 4"/>
          <p:cNvSpPr>
            <a:spLocks noGrp="1"/>
          </p:cNvSpPr>
          <p:nvPr>
            <p:ph type="body" sz="quarter" idx="3"/>
          </p:nvPr>
        </p:nvSpPr>
        <p:spPr>
          <a:xfrm>
            <a:off x="6561177" y="1764832"/>
            <a:ext cx="5509837" cy="86491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19605" indent="0">
              <a:buNone/>
              <a:defRPr sz="1680" b="1"/>
            </a:lvl5pPr>
            <a:lvl6pPr marL="2399665" indent="0">
              <a:buNone/>
              <a:defRPr sz="1680" b="1"/>
            </a:lvl6pPr>
            <a:lvl7pPr marL="2879725" indent="0">
              <a:buNone/>
              <a:defRPr sz="1680" b="1"/>
            </a:lvl7pPr>
            <a:lvl8pPr marL="3359785" indent="0">
              <a:buNone/>
              <a:defRPr sz="1680" b="1"/>
            </a:lvl8pPr>
            <a:lvl9pPr marL="3839845" indent="0">
              <a:buNone/>
              <a:defRPr sz="1680" b="1"/>
            </a:lvl9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6561177" y="2629749"/>
            <a:ext cx="5509837" cy="3867965"/>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7"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7E44A45-4B7C-4610-A43B-F44566466B13}" type="slidenum">
              <a:rPr lang="zh-CN" altLang="en-US"/>
            </a:fld>
            <a:endParaRPr lang="en-US" altLang="zh-CN">
              <a:ea typeface="等线" panose="02010600030101010101"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12B1F09-6FBD-431B-B449-4209DDEA708F}" type="slidenum">
              <a:rPr lang="zh-CN" altLang="en-US"/>
            </a:fld>
            <a:endParaRPr lang="en-US" altLang="zh-CN">
              <a:ea typeface="等线" panose="02010600030101010101"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906A66B-98AE-4D83-B205-6AD59397A559}" type="slidenum">
              <a:rPr lang="zh-CN" altLang="en-US"/>
            </a:fld>
            <a:endParaRPr lang="en-US" altLang="zh-CN">
              <a:ea typeface="等线" panose="02010600030101010101"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92713" y="479954"/>
            <a:ext cx="4180050" cy="1679840"/>
          </a:xfrm>
        </p:spPr>
        <p:txBody>
          <a:bodyPr anchor="b"/>
          <a:lstStyle>
            <a:lvl1pPr>
              <a:defRPr sz="336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509837" y="1036569"/>
            <a:ext cx="6561177" cy="5116178"/>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Text Placeholder 3"/>
          <p:cNvSpPr>
            <a:spLocks noGrp="1"/>
          </p:cNvSpPr>
          <p:nvPr>
            <p:ph type="body" sz="half" idx="2"/>
          </p:nvPr>
        </p:nvSpPr>
        <p:spPr>
          <a:xfrm>
            <a:off x="892713" y="2159794"/>
            <a:ext cx="4180050" cy="4001285"/>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19605" indent="0">
              <a:buNone/>
              <a:defRPr sz="1050"/>
            </a:lvl5pPr>
            <a:lvl6pPr marL="2399665" indent="0">
              <a:buNone/>
              <a:defRPr sz="1050"/>
            </a:lvl6pPr>
            <a:lvl7pPr marL="2879725" indent="0">
              <a:buNone/>
              <a:defRPr sz="1050"/>
            </a:lvl7pPr>
            <a:lvl8pPr marL="3359785" indent="0">
              <a:buNone/>
              <a:defRPr sz="1050"/>
            </a:lvl8pPr>
            <a:lvl9pPr marL="3839845" indent="0">
              <a:buNone/>
              <a:defRPr sz="10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C2BA392-6ED4-4A43-A224-4497E0E6261C}" type="slidenum">
              <a:rPr lang="zh-CN" altLang="en-US"/>
            </a:fld>
            <a:endParaRPr lang="en-US" altLang="zh-CN">
              <a:ea typeface="等线" panose="02010600030101010101"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853" name="标题 1"/>
          <p:cNvSpPr>
            <a:spLocks noGrp="1"/>
          </p:cNvSpPr>
          <p:nvPr>
            <p:ph type="title"/>
          </p:nvPr>
        </p:nvSpPr>
        <p:spPr/>
        <p:txBody>
          <a:bodyPr/>
          <a:lstStyle/>
          <a:p>
            <a:r>
              <a:rPr lang="zh-CN" altLang="en-US" noProof="1"/>
              <a:t>单击此处编辑母版标题样式</a:t>
            </a:r>
            <a:endParaRPr lang="zh-CN" altLang="en-US" noProof="1"/>
          </a:p>
        </p:txBody>
      </p:sp>
      <p:sp>
        <p:nvSpPr>
          <p:cNvPr id="1048854"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9B36BEF6-6891-461C-928F-F14CFEEF9AF1}" type="slidenum">
              <a:rPr lang="zh-CN" altLang="en-US"/>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92713" y="479954"/>
            <a:ext cx="4180050" cy="1679840"/>
          </a:xfrm>
        </p:spPr>
        <p:txBody>
          <a:bodyPr anchor="b"/>
          <a:lstStyle>
            <a:lvl1pPr>
              <a:defRPr sz="336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509837" y="1036569"/>
            <a:ext cx="6561177" cy="5116178"/>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19605" indent="0">
              <a:buNone/>
              <a:defRPr sz="2100"/>
            </a:lvl5pPr>
            <a:lvl6pPr marL="2399665" indent="0">
              <a:buNone/>
              <a:defRPr sz="2100"/>
            </a:lvl6pPr>
            <a:lvl7pPr marL="2879725" indent="0">
              <a:buNone/>
              <a:defRPr sz="2100"/>
            </a:lvl7pPr>
            <a:lvl8pPr marL="3359785" indent="0">
              <a:buNone/>
              <a:defRPr sz="2100"/>
            </a:lvl8pPr>
            <a:lvl9pPr marL="3839845" indent="0">
              <a:buNone/>
              <a:defRPr sz="2100"/>
            </a:lvl9pPr>
          </a:lstStyle>
          <a:p>
            <a:r>
              <a:rPr lang="zh-CN" altLang="en-US" noProof="1"/>
              <a:t>单击图标添加图片</a:t>
            </a:r>
            <a:endParaRPr lang="en-US" noProof="1"/>
          </a:p>
        </p:txBody>
      </p:sp>
      <p:sp>
        <p:nvSpPr>
          <p:cNvPr id="4" name="Text Placeholder 3"/>
          <p:cNvSpPr>
            <a:spLocks noGrp="1"/>
          </p:cNvSpPr>
          <p:nvPr>
            <p:ph type="body" sz="half" idx="2"/>
          </p:nvPr>
        </p:nvSpPr>
        <p:spPr>
          <a:xfrm>
            <a:off x="892713" y="2159794"/>
            <a:ext cx="4180050" cy="4001285"/>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19605" indent="0">
              <a:buNone/>
              <a:defRPr sz="1050"/>
            </a:lvl5pPr>
            <a:lvl6pPr marL="2399665" indent="0">
              <a:buNone/>
              <a:defRPr sz="1050"/>
            </a:lvl6pPr>
            <a:lvl7pPr marL="2879725" indent="0">
              <a:buNone/>
              <a:defRPr sz="1050"/>
            </a:lvl7pPr>
            <a:lvl8pPr marL="3359785" indent="0">
              <a:buNone/>
              <a:defRPr sz="1050"/>
            </a:lvl8pPr>
            <a:lvl9pPr marL="3839845" indent="0">
              <a:buNone/>
              <a:defRPr sz="10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7789E62-4A41-46BA-91CC-43C953170B38}" type="slidenum">
              <a:rPr lang="zh-CN" altLang="en-US"/>
            </a:fld>
            <a:endParaRPr lang="en-US" altLang="zh-CN">
              <a:ea typeface="等线" panose="02010600030101010101"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DEED28-66E9-44C8-A960-2D15F0BD191E}" type="slidenum">
              <a:rPr lang="zh-CN" altLang="en-US"/>
            </a:fld>
            <a:endParaRPr lang="en-US" altLang="zh-CN">
              <a:ea typeface="等线" panose="02010600030101010101"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4751" y="383297"/>
            <a:ext cx="2794575" cy="6101085"/>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91024" y="383297"/>
            <a:ext cx="8221722" cy="6101085"/>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Date Placeholder 3"/>
          <p:cNvSpPr>
            <a:spLocks noGrp="1"/>
          </p:cNvSpPr>
          <p:nvPr>
            <p:ph type="dt" sz="half" idx="10"/>
          </p:nvPr>
        </p:nvSpPr>
        <p:spPr/>
        <p:txBody>
          <a:bodyPr/>
          <a:lstStyle>
            <a:lvl1pPr>
              <a:defRPr/>
            </a:lvl1pPr>
          </a:lstStyle>
          <a:p>
            <a:fld id="{C764DE79-268F-4C1A-8933-263129D2AF9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F85ED8-6D8B-47D9-B23A-62E81D2FC913}" type="slidenum">
              <a:rPr lang="zh-CN" altLang="en-US"/>
            </a:fld>
            <a:endParaRPr lang="en-US" altLang="zh-CN">
              <a:ea typeface="等线" panose="0201060003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63" name="标题 1"/>
          <p:cNvSpPr>
            <a:spLocks noGrp="1"/>
          </p:cNvSpPr>
          <p:nvPr>
            <p:ph type="title"/>
          </p:nvPr>
        </p:nvSpPr>
        <p:spPr>
          <a:xfrm>
            <a:off x="1023779" y="4626231"/>
            <a:ext cx="11016298" cy="1429865"/>
          </a:xfrm>
        </p:spPr>
        <p:txBody>
          <a:bodyPr anchor="t"/>
          <a:lstStyle>
            <a:lvl1pPr algn="l">
              <a:defRPr sz="3335" b="1" cap="all"/>
            </a:lvl1pPr>
          </a:lstStyle>
          <a:p>
            <a:r>
              <a:rPr lang="zh-CN" altLang="en-US" noProof="1"/>
              <a:t>单击此处编辑母版标题样式</a:t>
            </a:r>
            <a:endParaRPr lang="zh-CN" altLang="en-US" noProof="1"/>
          </a:p>
        </p:txBody>
      </p:sp>
      <p:sp>
        <p:nvSpPr>
          <p:cNvPr id="1048864" name="文本占位符 2"/>
          <p:cNvSpPr>
            <a:spLocks noGrp="1"/>
          </p:cNvSpPr>
          <p:nvPr>
            <p:ph type="body" idx="1"/>
          </p:nvPr>
        </p:nvSpPr>
        <p:spPr>
          <a:xfrm>
            <a:off x="1023779" y="3051380"/>
            <a:ext cx="11016298" cy="1574849"/>
          </a:xfrm>
        </p:spPr>
        <p:txBody>
          <a:bodyPr anchor="b"/>
          <a:lstStyle>
            <a:lvl1pPr marL="0" indent="0">
              <a:buNone/>
              <a:defRPr sz="1665"/>
            </a:lvl1pPr>
            <a:lvl2pPr marL="381000" indent="0">
              <a:buNone/>
              <a:defRPr sz="1500"/>
            </a:lvl2pPr>
            <a:lvl3pPr marL="762000" indent="0">
              <a:buNone/>
              <a:defRPr sz="1335"/>
            </a:lvl3pPr>
            <a:lvl4pPr marL="1143000" indent="0">
              <a:buNone/>
              <a:defRPr sz="1165"/>
            </a:lvl4pPr>
            <a:lvl5pPr marL="1523365" indent="0">
              <a:buNone/>
              <a:defRPr sz="1165"/>
            </a:lvl5pPr>
            <a:lvl6pPr marL="1904365" indent="0">
              <a:buNone/>
              <a:defRPr sz="1165"/>
            </a:lvl6pPr>
            <a:lvl7pPr marL="2285365" indent="0">
              <a:buNone/>
              <a:defRPr sz="1165"/>
            </a:lvl7pPr>
            <a:lvl8pPr marL="2666365" indent="0">
              <a:buNone/>
              <a:defRPr sz="1165"/>
            </a:lvl8pPr>
            <a:lvl9pPr marL="3047365" indent="0">
              <a:buNone/>
              <a:defRPr sz="1165"/>
            </a:lvl9pPr>
          </a:lstStyle>
          <a:p>
            <a:pPr lvl="0"/>
            <a:r>
              <a:rPr lang="zh-CN" altLang="en-US" noProof="1"/>
              <a:t>单击此处编辑母版文本样式</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C5E160C1-D3E2-47EB-B79E-2B5D7B4622B0}"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66" name="标题 1"/>
          <p:cNvSpPr>
            <a:spLocks noGrp="1"/>
          </p:cNvSpPr>
          <p:nvPr>
            <p:ph type="title"/>
          </p:nvPr>
        </p:nvSpPr>
        <p:spPr/>
        <p:txBody>
          <a:bodyPr/>
          <a:lstStyle/>
          <a:p>
            <a:r>
              <a:rPr lang="zh-CN" altLang="en-US" noProof="1"/>
              <a:t>单击此处编辑母版标题样式</a:t>
            </a:r>
            <a:endParaRPr lang="zh-CN" altLang="en-US" noProof="1"/>
          </a:p>
        </p:txBody>
      </p:sp>
      <p:sp>
        <p:nvSpPr>
          <p:cNvPr id="1048867" name="内容占位符 2"/>
          <p:cNvSpPr>
            <a:spLocks noGrp="1"/>
          </p:cNvSpPr>
          <p:nvPr>
            <p:ph sz="half" idx="1"/>
          </p:nvPr>
        </p:nvSpPr>
        <p:spPr>
          <a:xfrm>
            <a:off x="560265" y="2163127"/>
            <a:ext cx="5562150" cy="3799637"/>
          </a:xfrm>
        </p:spPr>
        <p:txBody>
          <a:bodyPr/>
          <a:lstStyle>
            <a:lvl1pPr>
              <a:defRPr sz="2335"/>
            </a:lvl1pPr>
            <a:lvl2pPr>
              <a:defRPr sz="2000"/>
            </a:lvl2pPr>
            <a:lvl3pPr>
              <a:defRPr sz="1665"/>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868" name="内容占位符 3"/>
          <p:cNvSpPr>
            <a:spLocks noGrp="1"/>
          </p:cNvSpPr>
          <p:nvPr>
            <p:ph sz="half" idx="2"/>
          </p:nvPr>
        </p:nvSpPr>
        <p:spPr>
          <a:xfrm>
            <a:off x="6338422" y="2163127"/>
            <a:ext cx="5562150" cy="3799637"/>
          </a:xfrm>
        </p:spPr>
        <p:txBody>
          <a:bodyPr/>
          <a:lstStyle>
            <a:lvl1pPr>
              <a:defRPr sz="2335"/>
            </a:lvl1pPr>
            <a:lvl2pPr>
              <a:defRPr sz="2000"/>
            </a:lvl2pPr>
            <a:lvl3pPr>
              <a:defRPr sz="1665"/>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A50B698F-6598-4FD9-990C-4B0AA0806C2A}"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70" name="标题 1"/>
          <p:cNvSpPr>
            <a:spLocks noGrp="1"/>
          </p:cNvSpPr>
          <p:nvPr>
            <p:ph type="title"/>
          </p:nvPr>
        </p:nvSpPr>
        <p:spPr>
          <a:xfrm>
            <a:off x="648021" y="288309"/>
            <a:ext cx="11664315" cy="1199886"/>
          </a:xfrm>
        </p:spPr>
        <p:txBody>
          <a:bodyPr/>
          <a:lstStyle/>
          <a:p>
            <a:r>
              <a:rPr lang="zh-CN" altLang="en-US" noProof="1"/>
              <a:t>单击此处编辑母版标题样式</a:t>
            </a:r>
            <a:endParaRPr lang="zh-CN" altLang="en-US" noProof="1"/>
          </a:p>
        </p:txBody>
      </p:sp>
      <p:sp>
        <p:nvSpPr>
          <p:cNvPr id="1048871" name="文本占位符 2"/>
          <p:cNvSpPr>
            <a:spLocks noGrp="1"/>
          </p:cNvSpPr>
          <p:nvPr>
            <p:ph type="body" idx="1"/>
          </p:nvPr>
        </p:nvSpPr>
        <p:spPr>
          <a:xfrm>
            <a:off x="648020" y="1611521"/>
            <a:ext cx="5726406" cy="67160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3365" indent="0">
              <a:buNone/>
              <a:defRPr sz="1335" b="1"/>
            </a:lvl5pPr>
            <a:lvl6pPr marL="1904365" indent="0">
              <a:buNone/>
              <a:defRPr sz="1335" b="1"/>
            </a:lvl6pPr>
            <a:lvl7pPr marL="2285365" indent="0">
              <a:buNone/>
              <a:defRPr sz="1335" b="1"/>
            </a:lvl7pPr>
            <a:lvl8pPr marL="2666365" indent="0">
              <a:buNone/>
              <a:defRPr sz="1335" b="1"/>
            </a:lvl8pPr>
            <a:lvl9pPr marL="3047365" indent="0">
              <a:buNone/>
              <a:defRPr sz="1335" b="1"/>
            </a:lvl9pPr>
          </a:lstStyle>
          <a:p>
            <a:pPr lvl="0"/>
            <a:r>
              <a:rPr lang="zh-CN" altLang="en-US" noProof="1"/>
              <a:t>单击此处编辑母版文本样式</a:t>
            </a:r>
            <a:endParaRPr lang="zh-CN" altLang="en-US" noProof="1"/>
          </a:p>
        </p:txBody>
      </p:sp>
      <p:sp>
        <p:nvSpPr>
          <p:cNvPr id="1048872" name="内容占位符 3"/>
          <p:cNvSpPr>
            <a:spLocks noGrp="1"/>
          </p:cNvSpPr>
          <p:nvPr>
            <p:ph sz="half" idx="2"/>
          </p:nvPr>
        </p:nvSpPr>
        <p:spPr>
          <a:xfrm>
            <a:off x="648020" y="2283117"/>
            <a:ext cx="5726406" cy="4147938"/>
          </a:xfrm>
        </p:spPr>
        <p:txBody>
          <a:bodyPr/>
          <a:lstStyle>
            <a:lvl1pPr>
              <a:defRPr sz="2000"/>
            </a:lvl1pPr>
            <a:lvl2pPr>
              <a:defRPr sz="1665"/>
            </a:lvl2pPr>
            <a:lvl3pPr>
              <a:defRPr sz="1500"/>
            </a:lvl3pPr>
            <a:lvl4pPr>
              <a:defRPr sz="1335"/>
            </a:lvl4pPr>
            <a:lvl5pPr>
              <a:defRPr sz="1335"/>
            </a:lvl5pPr>
            <a:lvl6pPr>
              <a:defRPr sz="1335"/>
            </a:lvl6pPr>
            <a:lvl7pPr>
              <a:defRPr sz="1335"/>
            </a:lvl7pPr>
            <a:lvl8pPr>
              <a:defRPr sz="1335"/>
            </a:lvl8pPr>
            <a:lvl9pPr>
              <a:defRPr sz="133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873" name="文本占位符 4"/>
          <p:cNvSpPr>
            <a:spLocks noGrp="1"/>
          </p:cNvSpPr>
          <p:nvPr>
            <p:ph type="body" sz="quarter" idx="3"/>
          </p:nvPr>
        </p:nvSpPr>
        <p:spPr>
          <a:xfrm>
            <a:off x="6583692" y="1611521"/>
            <a:ext cx="5728654" cy="67160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3365" indent="0">
              <a:buNone/>
              <a:defRPr sz="1335" b="1"/>
            </a:lvl5pPr>
            <a:lvl6pPr marL="1904365" indent="0">
              <a:buNone/>
              <a:defRPr sz="1335" b="1"/>
            </a:lvl6pPr>
            <a:lvl7pPr marL="2285365" indent="0">
              <a:buNone/>
              <a:defRPr sz="1335" b="1"/>
            </a:lvl7pPr>
            <a:lvl8pPr marL="2666365" indent="0">
              <a:buNone/>
              <a:defRPr sz="1335" b="1"/>
            </a:lvl8pPr>
            <a:lvl9pPr marL="3047365" indent="0">
              <a:buNone/>
              <a:defRPr sz="1335" b="1"/>
            </a:lvl9pPr>
          </a:lstStyle>
          <a:p>
            <a:pPr lvl="0"/>
            <a:r>
              <a:rPr lang="zh-CN" altLang="en-US" noProof="1"/>
              <a:t>单击此处编辑母版文本样式</a:t>
            </a:r>
            <a:endParaRPr lang="zh-CN" altLang="en-US" noProof="1"/>
          </a:p>
        </p:txBody>
      </p:sp>
      <p:sp>
        <p:nvSpPr>
          <p:cNvPr id="1048874" name="内容占位符 5"/>
          <p:cNvSpPr>
            <a:spLocks noGrp="1"/>
          </p:cNvSpPr>
          <p:nvPr>
            <p:ph sz="quarter" idx="4"/>
          </p:nvPr>
        </p:nvSpPr>
        <p:spPr>
          <a:xfrm>
            <a:off x="6583692" y="2283117"/>
            <a:ext cx="5728654" cy="4147938"/>
          </a:xfrm>
        </p:spPr>
        <p:txBody>
          <a:bodyPr/>
          <a:lstStyle>
            <a:lvl1pPr>
              <a:defRPr sz="2000"/>
            </a:lvl1pPr>
            <a:lvl2pPr>
              <a:defRPr sz="1665"/>
            </a:lvl2pPr>
            <a:lvl3pPr>
              <a:defRPr sz="1500"/>
            </a:lvl3pPr>
            <a:lvl4pPr>
              <a:defRPr sz="1335"/>
            </a:lvl4pPr>
            <a:lvl5pPr>
              <a:defRPr sz="1335"/>
            </a:lvl5pPr>
            <a:lvl6pPr>
              <a:defRPr sz="1335"/>
            </a:lvl6pPr>
            <a:lvl7pPr>
              <a:defRPr sz="1335"/>
            </a:lvl7pPr>
            <a:lvl8pPr>
              <a:defRPr sz="1335"/>
            </a:lvl8pPr>
            <a:lvl9pPr>
              <a:defRPr sz="133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E38AF3CA-BA2D-4F4D-8696-9D4418B1A38F}"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48" name="标题 1"/>
          <p:cNvSpPr>
            <a:spLocks noGrp="1"/>
          </p:cNvSpPr>
          <p:nvPr>
            <p:ph type="title"/>
          </p:nvPr>
        </p:nvSpPr>
        <p:spPr/>
        <p:txBody>
          <a:bodyPr/>
          <a:lstStyle/>
          <a:p>
            <a:r>
              <a:rPr lang="zh-CN" altLang="en-US" noProof="1"/>
              <a:t>单击此处编辑母版标题样式</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1900E4C4-1DBB-42C8-B87C-3A2B409932D3}"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fld id="{B768F982-595C-4225-9117-C4513F7D7676}"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76" name="标题 1"/>
          <p:cNvSpPr>
            <a:spLocks noGrp="1"/>
          </p:cNvSpPr>
          <p:nvPr>
            <p:ph type="title"/>
          </p:nvPr>
        </p:nvSpPr>
        <p:spPr>
          <a:xfrm>
            <a:off x="648045" y="286643"/>
            <a:ext cx="4263866" cy="1219884"/>
          </a:xfrm>
        </p:spPr>
        <p:txBody>
          <a:bodyPr/>
          <a:lstStyle>
            <a:lvl1pPr algn="l">
              <a:defRPr sz="1665" b="1"/>
            </a:lvl1pPr>
          </a:lstStyle>
          <a:p>
            <a:r>
              <a:rPr lang="zh-CN" altLang="en-US" noProof="1"/>
              <a:t>单击此处编辑母版标题样式</a:t>
            </a:r>
            <a:endParaRPr lang="zh-CN" altLang="en-US" noProof="1"/>
          </a:p>
        </p:txBody>
      </p:sp>
      <p:sp>
        <p:nvSpPr>
          <p:cNvPr id="1048877" name="内容占位符 2"/>
          <p:cNvSpPr>
            <a:spLocks noGrp="1"/>
          </p:cNvSpPr>
          <p:nvPr>
            <p:ph idx="1"/>
          </p:nvPr>
        </p:nvSpPr>
        <p:spPr>
          <a:xfrm>
            <a:off x="5067137" y="286645"/>
            <a:ext cx="7245196" cy="6144415"/>
          </a:xfrm>
        </p:spPr>
        <p:txBody>
          <a:bodyPr/>
          <a:lstStyle>
            <a:lvl1pPr>
              <a:defRPr sz="2665"/>
            </a:lvl1pPr>
            <a:lvl2pPr>
              <a:defRPr sz="2335"/>
            </a:lvl2pPr>
            <a:lvl3pPr>
              <a:defRPr sz="2000"/>
            </a:lvl3pPr>
            <a:lvl4pPr>
              <a:defRPr sz="1665"/>
            </a:lvl4pPr>
            <a:lvl5pPr>
              <a:defRPr sz="1665"/>
            </a:lvl5pPr>
            <a:lvl6pPr>
              <a:defRPr sz="1665"/>
            </a:lvl6pPr>
            <a:lvl7pPr>
              <a:defRPr sz="1665"/>
            </a:lvl7pPr>
            <a:lvl8pPr>
              <a:defRPr sz="1665"/>
            </a:lvl8pPr>
            <a:lvl9pPr>
              <a:defRPr sz="166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878" name="文本占位符 3"/>
          <p:cNvSpPr>
            <a:spLocks noGrp="1"/>
          </p:cNvSpPr>
          <p:nvPr>
            <p:ph type="body" sz="half" idx="2"/>
          </p:nvPr>
        </p:nvSpPr>
        <p:spPr>
          <a:xfrm>
            <a:off x="648045" y="1506528"/>
            <a:ext cx="4263866" cy="4924530"/>
          </a:xfrm>
        </p:spPr>
        <p:txBody>
          <a:bodyPr/>
          <a:lstStyle>
            <a:lvl1pPr marL="0" indent="0">
              <a:buNone/>
              <a:defRPr sz="1165"/>
            </a:lvl1pPr>
            <a:lvl2pPr marL="381000" indent="0">
              <a:buNone/>
              <a:defRPr sz="1000"/>
            </a:lvl2pPr>
            <a:lvl3pPr marL="762000" indent="0">
              <a:buNone/>
              <a:defRPr sz="835"/>
            </a:lvl3pPr>
            <a:lvl4pPr marL="1143000" indent="0">
              <a:buNone/>
              <a:defRPr sz="750"/>
            </a:lvl4pPr>
            <a:lvl5pPr marL="1523365" indent="0">
              <a:buNone/>
              <a:defRPr sz="750"/>
            </a:lvl5pPr>
            <a:lvl6pPr marL="1904365" indent="0">
              <a:buNone/>
              <a:defRPr sz="750"/>
            </a:lvl6pPr>
            <a:lvl7pPr marL="2285365" indent="0">
              <a:buNone/>
              <a:defRPr sz="750"/>
            </a:lvl7pPr>
            <a:lvl8pPr marL="2666365" indent="0">
              <a:buNone/>
              <a:defRPr sz="750"/>
            </a:lvl8pPr>
            <a:lvl9pPr marL="3047365" indent="0">
              <a:buNone/>
              <a:defRPr sz="750"/>
            </a:lvl9pPr>
          </a:lstStyle>
          <a:p>
            <a:pPr lvl="0"/>
            <a:r>
              <a:rPr lang="zh-CN" altLang="en-US" noProof="1"/>
              <a:t>单击此处编辑母版文本样式</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A95DC3BC-C811-4CFC-8F8C-D0A6B32A0580}"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56" name="标题 1"/>
          <p:cNvSpPr>
            <a:spLocks noGrp="1"/>
          </p:cNvSpPr>
          <p:nvPr>
            <p:ph type="title"/>
          </p:nvPr>
        </p:nvSpPr>
        <p:spPr>
          <a:xfrm>
            <a:off x="2540319" y="5039523"/>
            <a:ext cx="7776210" cy="594945"/>
          </a:xfrm>
        </p:spPr>
        <p:txBody>
          <a:bodyPr/>
          <a:lstStyle>
            <a:lvl1pPr algn="l">
              <a:defRPr sz="1665" b="1"/>
            </a:lvl1pPr>
          </a:lstStyle>
          <a:p>
            <a:r>
              <a:rPr lang="zh-CN" altLang="en-US" noProof="1"/>
              <a:t>单击此处编辑母版标题样式</a:t>
            </a:r>
            <a:endParaRPr lang="zh-CN" altLang="en-US" noProof="1"/>
          </a:p>
        </p:txBody>
      </p:sp>
      <p:sp>
        <p:nvSpPr>
          <p:cNvPr id="1048857" name="图片占位符 2"/>
          <p:cNvSpPr>
            <a:spLocks noGrp="1"/>
          </p:cNvSpPr>
          <p:nvPr>
            <p:ph type="pic" idx="1"/>
          </p:nvPr>
        </p:nvSpPr>
        <p:spPr>
          <a:xfrm>
            <a:off x="2540319" y="643272"/>
            <a:ext cx="7776210" cy="4319588"/>
          </a:xfrm>
        </p:spPr>
        <p:txBody>
          <a:bodyPr/>
          <a:lstStyle>
            <a:lvl1pPr marL="0" indent="0">
              <a:buNone/>
              <a:defRPr sz="2665"/>
            </a:lvl1pPr>
            <a:lvl2pPr marL="381000" indent="0">
              <a:buNone/>
              <a:defRPr sz="2335"/>
            </a:lvl2pPr>
            <a:lvl3pPr marL="762000" indent="0">
              <a:buNone/>
              <a:defRPr sz="2000"/>
            </a:lvl3pPr>
            <a:lvl4pPr marL="1143000" indent="0">
              <a:buNone/>
              <a:defRPr sz="1665"/>
            </a:lvl4pPr>
            <a:lvl5pPr marL="1523365" indent="0">
              <a:buNone/>
              <a:defRPr sz="1665"/>
            </a:lvl5pPr>
            <a:lvl6pPr marL="1904365" indent="0">
              <a:buNone/>
              <a:defRPr sz="1665"/>
            </a:lvl6pPr>
            <a:lvl7pPr marL="2285365" indent="0">
              <a:buNone/>
              <a:defRPr sz="1665"/>
            </a:lvl7pPr>
            <a:lvl8pPr marL="2666365" indent="0">
              <a:buNone/>
              <a:defRPr sz="1665"/>
            </a:lvl8pPr>
            <a:lvl9pPr marL="3047365" indent="0">
              <a:buNone/>
              <a:defRPr sz="1665"/>
            </a:lvl9pPr>
          </a:lstStyle>
          <a:p>
            <a:pPr lvl="0"/>
            <a:endParaRPr lang="zh-CN" altLang="en-US" noProof="0">
              <a:sym typeface="Verdana" panose="020B0604030504040204" pitchFamily="34" charset="0"/>
            </a:endParaRPr>
          </a:p>
        </p:txBody>
      </p:sp>
      <p:sp>
        <p:nvSpPr>
          <p:cNvPr id="1048858" name="文本占位符 3"/>
          <p:cNvSpPr>
            <a:spLocks noGrp="1"/>
          </p:cNvSpPr>
          <p:nvPr>
            <p:ph type="body" sz="half" idx="2"/>
          </p:nvPr>
        </p:nvSpPr>
        <p:spPr>
          <a:xfrm>
            <a:off x="2540319" y="5634464"/>
            <a:ext cx="7776210" cy="844918"/>
          </a:xfrm>
        </p:spPr>
        <p:txBody>
          <a:bodyPr/>
          <a:lstStyle>
            <a:lvl1pPr marL="0" indent="0">
              <a:buNone/>
              <a:defRPr sz="1165"/>
            </a:lvl1pPr>
            <a:lvl2pPr marL="381000" indent="0">
              <a:buNone/>
              <a:defRPr sz="1000"/>
            </a:lvl2pPr>
            <a:lvl3pPr marL="762000" indent="0">
              <a:buNone/>
              <a:defRPr sz="835"/>
            </a:lvl3pPr>
            <a:lvl4pPr marL="1143000" indent="0">
              <a:buNone/>
              <a:defRPr sz="750"/>
            </a:lvl4pPr>
            <a:lvl5pPr marL="1523365" indent="0">
              <a:buNone/>
              <a:defRPr sz="750"/>
            </a:lvl5pPr>
            <a:lvl6pPr marL="1904365" indent="0">
              <a:buNone/>
              <a:defRPr sz="750"/>
            </a:lvl6pPr>
            <a:lvl7pPr marL="2285365" indent="0">
              <a:buNone/>
              <a:defRPr sz="750"/>
            </a:lvl7pPr>
            <a:lvl8pPr marL="2666365" indent="0">
              <a:buNone/>
              <a:defRPr sz="750"/>
            </a:lvl8pPr>
            <a:lvl9pPr marL="3047365" indent="0">
              <a:buNone/>
              <a:defRPr sz="750"/>
            </a:lvl9pPr>
          </a:lstStyle>
          <a:p>
            <a:pPr lvl="0"/>
            <a:r>
              <a:rPr lang="zh-CN" altLang="en-US" noProof="1"/>
              <a:t>单击此处编辑母版文本样式</a:t>
            </a:r>
            <a:endParaRPr lang="zh-CN" altLang="en-US" noProof="1"/>
          </a:p>
        </p:txBody>
      </p:sp>
      <p:sp>
        <p:nvSpPr>
          <p:cNvPr id="2" name="Rectangle 7"/>
          <p:cNvSpPr>
            <a:spLocks noGrp="1" noChangeArrowheads="1"/>
          </p:cNvSpPr>
          <p:nvPr>
            <p:ph type="sldNum" sz="quarter" idx="10"/>
          </p:nvPr>
        </p:nvSpPr>
        <p:spPr/>
        <p:txBody>
          <a:bodyPr/>
          <a:lstStyle>
            <a:lvl1pPr>
              <a:defRPr/>
            </a:lvl1pPr>
          </a:lstStyle>
          <a:p>
            <a:fld id="{27F0944B-BADA-47EA-AA42-2312BB98F0A0}"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1.jpeg"/><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image" Target="../media/image3.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960350" cy="7199313"/>
          </a:xfrm>
          <a:prstGeom prst="rect">
            <a:avLst/>
          </a:prstGeom>
          <a:solidFill>
            <a:srgbClr val="FFFFFF"/>
          </a:solidFill>
          <a:ln w="9525">
            <a:solidFill>
              <a:schemeClr val="tx1"/>
            </a:solidFill>
            <a:miter lim="800000"/>
          </a:ln>
        </p:spPr>
        <p:txBody>
          <a:bodyPr wrap="none" anchor="ctr"/>
          <a:lstStyle/>
          <a:p>
            <a:pPr eaLnBrk="0" hangingPunct="0">
              <a:buFontTx/>
              <a:buNone/>
            </a:pPr>
            <a:endParaRPr lang="zh-CN" altLang="zh-CN">
              <a:ea typeface="仿宋" panose="02010609060101010101" pitchFamily="49" charset="-122"/>
              <a:sym typeface="Verdana" panose="020B0604030504040204" pitchFamily="34" charset="0"/>
            </a:endParaRPr>
          </a:p>
        </p:txBody>
      </p:sp>
      <p:sp>
        <p:nvSpPr>
          <p:cNvPr id="1048577" name="Rectangle 7"/>
          <p:cNvSpPr>
            <a:spLocks noGrp="1" noChangeArrowheads="1"/>
          </p:cNvSpPr>
          <p:nvPr>
            <p:ph type="sldNum" sz="quarter" idx="4"/>
          </p:nvPr>
        </p:nvSpPr>
        <p:spPr bwMode="auto">
          <a:xfrm>
            <a:off x="3455988" y="6804025"/>
            <a:ext cx="3024187" cy="500063"/>
          </a:xfrm>
          <a:prstGeom prst="rect">
            <a:avLst/>
          </a:prstGeom>
          <a:noFill/>
          <a:ln w="9525">
            <a:noFill/>
            <a:miter lim="800000"/>
          </a:ln>
        </p:spPr>
        <p:txBody>
          <a:bodyPr vert="horz" wrap="square" lIns="91440" tIns="45720" rIns="91440" bIns="45720" numCol="1" anchor="t" anchorCtr="0" compatLnSpc="1"/>
          <a:lstStyle>
            <a:lvl1pPr algn="r" eaLnBrk="0" hangingPunct="0">
              <a:defRPr sz="1100">
                <a:latin typeface="Arial" panose="020B0604020202020204" pitchFamily="34" charset="0"/>
                <a:sym typeface="Verdana" panose="020B0604030504040204" pitchFamily="34" charset="0"/>
              </a:defRPr>
            </a:lvl1pPr>
          </a:lstStyle>
          <a:p>
            <a:fld id="{9FF283F4-B6A0-43DA-B8FA-37D35CA4828E}" type="slidenum">
              <a:rPr lang="zh-CN" altLang="en-US"/>
            </a:fld>
            <a:endParaRPr lang="en-US" altLang="zh-CN"/>
          </a:p>
        </p:txBody>
      </p:sp>
      <p:sp>
        <p:nvSpPr>
          <p:cNvPr id="1048578" name="Text Box 6"/>
          <p:cNvSpPr>
            <a:spLocks noChangeArrowheads="1"/>
          </p:cNvSpPr>
          <p:nvPr userDrawn="1"/>
        </p:nvSpPr>
        <p:spPr bwMode="auto">
          <a:xfrm>
            <a:off x="4098925" y="4430713"/>
            <a:ext cx="4976813" cy="695325"/>
          </a:xfrm>
          <a:prstGeom prst="rect">
            <a:avLst/>
          </a:prstGeom>
          <a:noFill/>
          <a:ln>
            <a:noFill/>
          </a:ln>
        </p:spPr>
        <p:txBody>
          <a:bodyPr wrap="none"/>
          <a:lstStyle/>
          <a:p>
            <a:pPr eaLnBrk="0" hangingPunct="0"/>
            <a:endParaRPr lang="zh-CN" altLang="en-US" sz="2335" b="1" noProof="1">
              <a:solidFill>
                <a:srgbClr val="3399FF"/>
              </a:solidFill>
              <a:latin typeface="楷体_GB2312" panose="02010609030101010101" pitchFamily="49" charset="-122"/>
              <a:ea typeface="楷体_GB2312" panose="02010609030101010101" pitchFamily="49" charset="-122"/>
            </a:endParaRPr>
          </a:p>
        </p:txBody>
      </p:sp>
      <p:sp>
        <p:nvSpPr>
          <p:cNvPr id="1048580" name="矩形 9"/>
          <p:cNvSpPr/>
          <p:nvPr userDrawn="1"/>
        </p:nvSpPr>
        <p:spPr>
          <a:xfrm>
            <a:off x="919163" y="6775450"/>
            <a:ext cx="12041187" cy="425450"/>
          </a:xfrm>
          <a:prstGeom prst="rect">
            <a:avLst/>
          </a:prstGeom>
          <a:gradFill rotWithShape="1">
            <a:gsLst>
              <a:gs pos="0">
                <a:srgbClr val="0045A2">
                  <a:alpha val="100000"/>
                </a:srgbClr>
              </a:gs>
              <a:gs pos="100000">
                <a:srgbClr val="012F61">
                  <a:alpha val="100000"/>
                </a:srgbClr>
              </a:gs>
            </a:gsLst>
            <a:path path="rect">
              <a:fillToRect l="100000" t="100000"/>
            </a:path>
          </a:gradFill>
          <a:ln w="12700">
            <a:noFill/>
            <a:miter/>
          </a:ln>
        </p:spPr>
        <p:txBody>
          <a:bodyPr anchor="ctr"/>
          <a:lstStyle/>
          <a:p>
            <a:pPr algn="ctr"/>
            <a:endParaRPr sz="1415" noProof="1">
              <a:solidFill>
                <a:srgbClr val="FFFFFF"/>
              </a:solidFill>
              <a:latin typeface="等线" panose="02010600030101010101" charset="-122"/>
              <a:ea typeface="等线" panose="02010600030101010101" charset="-122"/>
              <a:sym typeface="等线" panose="02010600030101010101" charset="-122"/>
            </a:endParaRPr>
          </a:p>
        </p:txBody>
      </p:sp>
      <p:pic>
        <p:nvPicPr>
          <p:cNvPr id="1030" name="Picture 2" descr="https://timgsa.baidu.com/timg?image&amp;quality=80&amp;size=b9999_10000&amp;sec=1526614539801&amp;di=9b3bfdf56ad950998d2920fff6fa1c8b&amp;imgtype=0&amp;src=http%3A%2F%2Fimgsrc.baidu.com%2Fimgad%2Fpic%2Fitem%2Ff11f3a292df5e0fe2dc7653d576034a85edf722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12587" b="12250"/>
          <a:stretch>
            <a:fillRect/>
          </a:stretch>
        </p:blipFill>
        <p:spPr bwMode="auto">
          <a:xfrm>
            <a:off x="3175" y="6775450"/>
            <a:ext cx="106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7938"/>
            <a:ext cx="129603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3"/>
          <p:cNvSpPr>
            <a:spLocks noGrp="1" noChangeArrowheads="1"/>
          </p:cNvSpPr>
          <p:nvPr>
            <p:ph type="title" idx="4294967295"/>
          </p:nvPr>
        </p:nvSpPr>
        <p:spPr bwMode="auto">
          <a:xfrm>
            <a:off x="458788" y="1257300"/>
            <a:ext cx="113411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zh-CN">
                <a:sym typeface="Verdana" panose="020B0604030504040204" pitchFamily="34" charset="0"/>
              </a:rPr>
              <a:t>单击此处编辑母版标题样式</a:t>
            </a:r>
            <a:endParaRPr lang="zh-CN" altLang="zh-CN">
              <a:sym typeface="Verdana" panose="020B0604030504040204" pitchFamily="34" charset="0"/>
            </a:endParaRPr>
          </a:p>
        </p:txBody>
      </p:sp>
      <p:sp>
        <p:nvSpPr>
          <p:cNvPr id="1048582" name="Rectangle 4"/>
          <p:cNvSpPr>
            <a:spLocks noGrp="1" noChangeArrowheads="1"/>
          </p:cNvSpPr>
          <p:nvPr>
            <p:ph type="body" idx="9"/>
          </p:nvPr>
        </p:nvSpPr>
        <p:spPr bwMode="auto">
          <a:xfrm>
            <a:off x="560388" y="2163763"/>
            <a:ext cx="11339512" cy="3798887"/>
          </a:xfrm>
          <a:prstGeom prst="rect">
            <a:avLst/>
          </a:prstGeom>
          <a:noFill/>
          <a:ln>
            <a:noFill/>
          </a:ln>
        </p:spPr>
        <p:txBody>
          <a:bodyPr vert="horz" wrap="square" lIns="91440" tIns="45720" rIns="91440" bIns="45720" numCol="1" anchor="t" anchorCtr="0" compatLnSpc="1"/>
          <a:lstStyle/>
          <a:p>
            <a:pPr lvl="0"/>
            <a:r>
              <a:rPr lang="zh-CN" altLang="zh-CN" noProof="1">
                <a:sym typeface="Verdana" panose="020B0604030504040204" pitchFamily="34" charset="0"/>
              </a:rPr>
              <a:t>单击此处编辑母版文本样式</a:t>
            </a:r>
            <a:endParaRPr lang="zh-CN" altLang="zh-CN" noProof="1">
              <a:sym typeface="Verdana" panose="020B0604030504040204" pitchFamily="34" charset="0"/>
            </a:endParaRPr>
          </a:p>
          <a:p>
            <a:pPr lvl="1"/>
            <a:r>
              <a:rPr lang="zh-CN" altLang="zh-CN" noProof="1">
                <a:sym typeface="Verdana" panose="020B0604030504040204" pitchFamily="34" charset="0"/>
              </a:rPr>
              <a:t>第二级</a:t>
            </a:r>
            <a:endParaRPr lang="zh-CN" altLang="zh-CN" noProof="1">
              <a:sym typeface="Verdana" panose="020B0604030504040204" pitchFamily="34" charset="0"/>
            </a:endParaRPr>
          </a:p>
          <a:p>
            <a:pPr lvl="2"/>
            <a:r>
              <a:rPr lang="zh-CN" altLang="zh-CN" noProof="1">
                <a:sym typeface="Verdana" panose="020B0604030504040204" pitchFamily="34" charset="0"/>
              </a:rPr>
              <a:t>第三级</a:t>
            </a:r>
            <a:endParaRPr lang="zh-CN" altLang="zh-CN" noProof="1">
              <a:sym typeface="Verdana" panose="020B0604030504040204" pitchFamily="34" charset="0"/>
            </a:endParaRPr>
          </a:p>
          <a:p>
            <a:pPr lvl="3"/>
            <a:r>
              <a:rPr lang="zh-CN" altLang="zh-CN" noProof="1">
                <a:sym typeface="Verdana" panose="020B0604030504040204" pitchFamily="34" charset="0"/>
              </a:rPr>
              <a:t>第四级</a:t>
            </a:r>
            <a:endParaRPr lang="zh-CN" altLang="zh-CN" noProof="1">
              <a:sym typeface="Verdana" panose="020B0604030504040204" pitchFamily="34" charset="0"/>
            </a:endParaRPr>
          </a:p>
          <a:p>
            <a:pPr lvl="4"/>
            <a:r>
              <a:rPr lang="zh-CN" altLang="zh-CN" noProof="1">
                <a:sym typeface="Verdana" panose="020B0604030504040204" pitchFamily="34" charset="0"/>
              </a:rPr>
              <a:t>第五级</a:t>
            </a:r>
            <a:endParaRPr lang="zh-CN" altLang="zh-CN" noProof="1">
              <a:sym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000" b="1">
          <a:solidFill>
            <a:schemeClr val="tx2"/>
          </a:solidFill>
          <a:latin typeface="+mj-lt"/>
          <a:ea typeface="+mj-ea"/>
          <a:cs typeface="+mj-cs"/>
          <a:sym typeface="Verdana" panose="020B0604030504040204" pitchFamily="34" charset="0"/>
        </a:defRPr>
      </a:lvl1pPr>
      <a:lvl2pPr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2pPr>
      <a:lvl3pPr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3pPr>
      <a:lvl4pPr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4pPr>
      <a:lvl5pPr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5pPr>
      <a:lvl6pPr marL="381000"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6pPr>
      <a:lvl7pPr marL="762000"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7pPr>
      <a:lvl8pPr marL="1143000"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8pPr>
      <a:lvl9pPr marL="1523365" algn="l" rtl="0" eaLnBrk="0" fontAlgn="base" hangingPunct="0">
        <a:spcBef>
          <a:spcPct val="0"/>
        </a:spcBef>
        <a:spcAft>
          <a:spcPct val="0"/>
        </a:spcAft>
        <a:defRPr sz="3000" b="1">
          <a:solidFill>
            <a:schemeClr val="tx2"/>
          </a:solidFill>
          <a:latin typeface="Verdana" panose="020B0604030504040204" pitchFamily="34" charset="0"/>
          <a:ea typeface="宋体" panose="02010600030101010101" pitchFamily="2" charset="-122"/>
          <a:sym typeface="Verdana" panose="020B0604030504040204" pitchFamily="34" charset="0"/>
        </a:defRPr>
      </a:lvl9pPr>
    </p:titleStyle>
    <p:bodyStyle>
      <a:lvl1pPr marL="392430" indent="-392430" algn="l" defTabSz="0" rtl="0" eaLnBrk="0" fontAlgn="base" hangingPunct="0">
        <a:spcBef>
          <a:spcPct val="20000"/>
        </a:spcBef>
        <a:spcAft>
          <a:spcPct val="0"/>
        </a:spcAft>
        <a:buClr>
          <a:schemeClr val="accent2"/>
        </a:buClr>
        <a:buFont typeface="Wingdings" panose="05000000000000000000" pitchFamily="2" charset="2"/>
        <a:buChar char="o"/>
        <a:defRPr sz="2300" b="1">
          <a:solidFill>
            <a:schemeClr val="tx1"/>
          </a:solidFill>
          <a:latin typeface="+mn-lt"/>
          <a:ea typeface="+mn-ea"/>
          <a:cs typeface="+mn-cs"/>
          <a:sym typeface="Verdana" panose="020B0604030504040204" pitchFamily="34" charset="0"/>
        </a:defRPr>
      </a:lvl1pPr>
      <a:lvl2pPr marL="755650" indent="-363855" algn="l" defTabSz="0" rtl="0" eaLnBrk="0" fontAlgn="base" hangingPunct="0">
        <a:spcBef>
          <a:spcPct val="20000"/>
        </a:spcBef>
        <a:spcAft>
          <a:spcPct val="0"/>
        </a:spcAft>
        <a:buClr>
          <a:schemeClr val="accent2"/>
        </a:buClr>
        <a:buFont typeface="Wingdings" panose="05000000000000000000" pitchFamily="2" charset="2"/>
        <a:buChar char="n"/>
        <a:defRPr sz="2100" b="1">
          <a:solidFill>
            <a:schemeClr val="tx1"/>
          </a:solidFill>
          <a:latin typeface="+mn-lt"/>
          <a:ea typeface="+mn-ea"/>
          <a:sym typeface="Verdana" panose="020B0604030504040204" pitchFamily="34" charset="0"/>
        </a:defRPr>
      </a:lvl2pPr>
      <a:lvl3pPr marL="1087755" indent="-330200" algn="l" defTabSz="0" rtl="0" eaLnBrk="0" fontAlgn="base" hangingPunct="0">
        <a:spcBef>
          <a:spcPct val="20000"/>
        </a:spcBef>
        <a:spcAft>
          <a:spcPct val="0"/>
        </a:spcAft>
        <a:buClr>
          <a:schemeClr val="accent2"/>
        </a:buClr>
        <a:buFont typeface="Wingdings" panose="05000000000000000000" pitchFamily="2" charset="2"/>
        <a:buChar char="o"/>
        <a:defRPr sz="1900" b="1">
          <a:solidFill>
            <a:schemeClr val="tx1"/>
          </a:solidFill>
          <a:latin typeface="+mn-lt"/>
          <a:ea typeface="+mn-ea"/>
          <a:sym typeface="Verdana" panose="020B0604030504040204" pitchFamily="34" charset="0"/>
        </a:defRPr>
      </a:lvl3pPr>
      <a:lvl4pPr marL="1411605" indent="-322580" algn="l" defTabSz="0" rtl="0" eaLnBrk="0" fontAlgn="base" hangingPunct="0">
        <a:spcBef>
          <a:spcPct val="20000"/>
        </a:spcBef>
        <a:spcAft>
          <a:spcPct val="0"/>
        </a:spcAft>
        <a:buClr>
          <a:schemeClr val="accent2"/>
        </a:buClr>
        <a:buFont typeface="Wingdings" panose="05000000000000000000" pitchFamily="2" charset="2"/>
        <a:buChar char="n"/>
        <a:defRPr sz="1600" b="1">
          <a:solidFill>
            <a:schemeClr val="tx1"/>
          </a:solidFill>
          <a:latin typeface="+mn-lt"/>
          <a:ea typeface="+mn-ea"/>
          <a:sym typeface="Verdana" panose="020B0604030504040204" pitchFamily="34" charset="0"/>
        </a:defRPr>
      </a:lvl4pPr>
      <a:lvl5pPr marL="1744980" indent="-332105" algn="l" defTabSz="0" rtl="0" eaLnBrk="0" fontAlgn="base" hangingPunct="0">
        <a:spcBef>
          <a:spcPct val="25000"/>
        </a:spcBef>
        <a:spcAft>
          <a:spcPct val="0"/>
        </a:spcAft>
        <a:buClr>
          <a:schemeClr val="accent2"/>
        </a:buClr>
        <a:buFont typeface="Wingdings" panose="05000000000000000000" pitchFamily="2" charset="2"/>
        <a:buChar char="§"/>
        <a:defRPr sz="1600" b="1">
          <a:solidFill>
            <a:schemeClr val="tx1"/>
          </a:solidFill>
          <a:latin typeface="+mn-lt"/>
          <a:ea typeface="+mn-ea"/>
          <a:sym typeface="Verdana" panose="020B0604030504040204" pitchFamily="34" charset="0"/>
        </a:defRPr>
      </a:lvl5pPr>
      <a:lvl6pPr marL="2125980" indent="-332105" algn="l" defTabSz="0" rtl="0" eaLnBrk="0" fontAlgn="base" hangingPunct="0">
        <a:spcBef>
          <a:spcPct val="25000"/>
        </a:spcBef>
        <a:spcAft>
          <a:spcPct val="0"/>
        </a:spcAft>
        <a:buClr>
          <a:schemeClr val="accent2"/>
        </a:buClr>
        <a:buFont typeface="Wingdings" panose="05000000000000000000" pitchFamily="2" charset="2"/>
        <a:buChar char="§"/>
        <a:defRPr sz="1665" b="1">
          <a:solidFill>
            <a:schemeClr val="tx1"/>
          </a:solidFill>
          <a:latin typeface="+mn-lt"/>
          <a:ea typeface="+mn-ea"/>
          <a:sym typeface="Verdana" panose="020B0604030504040204" pitchFamily="34" charset="0"/>
        </a:defRPr>
      </a:lvl6pPr>
      <a:lvl7pPr marL="2506345" indent="-332105" algn="l" defTabSz="0" rtl="0" eaLnBrk="0" fontAlgn="base" hangingPunct="0">
        <a:spcBef>
          <a:spcPct val="25000"/>
        </a:spcBef>
        <a:spcAft>
          <a:spcPct val="0"/>
        </a:spcAft>
        <a:buClr>
          <a:schemeClr val="accent2"/>
        </a:buClr>
        <a:buFont typeface="Wingdings" panose="05000000000000000000" pitchFamily="2" charset="2"/>
        <a:buChar char="§"/>
        <a:defRPr sz="1665" b="1">
          <a:solidFill>
            <a:schemeClr val="tx1"/>
          </a:solidFill>
          <a:latin typeface="+mn-lt"/>
          <a:ea typeface="+mn-ea"/>
          <a:sym typeface="Verdana" panose="020B0604030504040204" pitchFamily="34" charset="0"/>
        </a:defRPr>
      </a:lvl7pPr>
      <a:lvl8pPr marL="2887345" indent="-332105" algn="l" defTabSz="0" rtl="0" eaLnBrk="0" fontAlgn="base" hangingPunct="0">
        <a:spcBef>
          <a:spcPct val="25000"/>
        </a:spcBef>
        <a:spcAft>
          <a:spcPct val="0"/>
        </a:spcAft>
        <a:buClr>
          <a:schemeClr val="accent2"/>
        </a:buClr>
        <a:buFont typeface="Wingdings" panose="05000000000000000000" pitchFamily="2" charset="2"/>
        <a:buChar char="§"/>
        <a:defRPr sz="1665" b="1">
          <a:solidFill>
            <a:schemeClr val="tx1"/>
          </a:solidFill>
          <a:latin typeface="+mn-lt"/>
          <a:ea typeface="+mn-ea"/>
          <a:sym typeface="Verdana" panose="020B0604030504040204" pitchFamily="34" charset="0"/>
        </a:defRPr>
      </a:lvl8pPr>
      <a:lvl9pPr marL="3268345" indent="-332105" algn="l" defTabSz="0" rtl="0" eaLnBrk="0" fontAlgn="base" hangingPunct="0">
        <a:spcBef>
          <a:spcPct val="25000"/>
        </a:spcBef>
        <a:spcAft>
          <a:spcPct val="0"/>
        </a:spcAft>
        <a:buClr>
          <a:schemeClr val="accent2"/>
        </a:buClr>
        <a:buFont typeface="Wingdings" panose="05000000000000000000" pitchFamily="2" charset="2"/>
        <a:buChar char="§"/>
        <a:defRPr sz="1665" b="1">
          <a:solidFill>
            <a:schemeClr val="tx1"/>
          </a:solidFill>
          <a:latin typeface="+mn-lt"/>
          <a:ea typeface="+mn-ea"/>
          <a:sym typeface="Verdana" panose="020B0604030504040204" pitchFamily="34" charset="0"/>
        </a:defRPr>
      </a:lvl9pPr>
    </p:bodyStyle>
    <p:otherStyle>
      <a:defPPr>
        <a:defRPr lang="zh-CN"/>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3365" algn="l" defTabSz="762000" rtl="0" eaLnBrk="1" latinLnBrk="0" hangingPunct="1">
        <a:defRPr sz="1500" kern="1200">
          <a:solidFill>
            <a:schemeClr val="tx1"/>
          </a:solidFill>
          <a:latin typeface="+mn-lt"/>
          <a:ea typeface="+mn-ea"/>
          <a:cs typeface="+mn-cs"/>
        </a:defRPr>
      </a:lvl5pPr>
      <a:lvl6pPr marL="1904365" algn="l" defTabSz="762000" rtl="0" eaLnBrk="1" latinLnBrk="0" hangingPunct="1">
        <a:defRPr sz="1500" kern="1200">
          <a:solidFill>
            <a:schemeClr val="tx1"/>
          </a:solidFill>
          <a:latin typeface="+mn-lt"/>
          <a:ea typeface="+mn-ea"/>
          <a:cs typeface="+mn-cs"/>
        </a:defRPr>
      </a:lvl6pPr>
      <a:lvl7pPr marL="2285365" algn="l" defTabSz="762000" rtl="0" eaLnBrk="1" latinLnBrk="0" hangingPunct="1">
        <a:defRPr sz="1500" kern="1200">
          <a:solidFill>
            <a:schemeClr val="tx1"/>
          </a:solidFill>
          <a:latin typeface="+mn-lt"/>
          <a:ea typeface="+mn-ea"/>
          <a:cs typeface="+mn-cs"/>
        </a:defRPr>
      </a:lvl7pPr>
      <a:lvl8pPr marL="2666365" algn="l" defTabSz="762000" rtl="0" eaLnBrk="1" latinLnBrk="0" hangingPunct="1">
        <a:defRPr sz="1500" kern="1200">
          <a:solidFill>
            <a:schemeClr val="tx1"/>
          </a:solidFill>
          <a:latin typeface="+mn-lt"/>
          <a:ea typeface="+mn-ea"/>
          <a:cs typeface="+mn-cs"/>
        </a:defRPr>
      </a:lvl8pPr>
      <a:lvl9pPr marL="3047365" algn="l" defTabSz="76200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0588" y="382588"/>
            <a:ext cx="11179175" cy="1392237"/>
          </a:xfrm>
          <a:prstGeom prst="rect">
            <a:avLst/>
          </a:prstGeom>
        </p:spPr>
        <p:txBody>
          <a:bodyPr vert="horz" lIns="91440" tIns="45720" rIns="91440" bIns="45720" rtlCol="0" anchor="ctr">
            <a:normAutofit/>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90588" y="1916113"/>
            <a:ext cx="11179175" cy="4568825"/>
          </a:xfrm>
          <a:prstGeom prst="rect">
            <a:avLst/>
          </a:prstGeom>
        </p:spPr>
        <p:txBody>
          <a:bodyPr vert="horz" lIns="91440" tIns="45720" rIns="91440" bIns="45720" rtlCol="0">
            <a:normAutofit/>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Date Placeholder 3"/>
          <p:cNvSpPr>
            <a:spLocks noGrp="1"/>
          </p:cNvSpPr>
          <p:nvPr>
            <p:ph type="dt" sz="half" idx="2"/>
          </p:nvPr>
        </p:nvSpPr>
        <p:spPr>
          <a:xfrm>
            <a:off x="890588" y="6672263"/>
            <a:ext cx="2916237" cy="384175"/>
          </a:xfrm>
          <a:prstGeom prst="rect">
            <a:avLst/>
          </a:prstGeom>
        </p:spPr>
        <p:txBody>
          <a:bodyPr vert="horz" lIns="91440" tIns="45720" rIns="91440" bIns="45720" rtlCol="0" anchor="ctr"/>
          <a:lstStyle>
            <a:lvl1pPr algn="l">
              <a:defRPr sz="1260" noProof="1" dirty="0">
                <a:solidFill>
                  <a:schemeClr val="tx1">
                    <a:tint val="75000"/>
                  </a:schemeClr>
                </a:solidFill>
              </a:defRPr>
            </a:lvl1pPr>
          </a:lstStyle>
          <a:p>
            <a:fld id="{C764DE79-268F-4C1A-8933-263129D2AF90}" type="datetimeFigureOut">
              <a:rPr lang="en-US"/>
            </a:fld>
            <a:endParaRPr lang="en-US"/>
          </a:p>
        </p:txBody>
      </p:sp>
      <p:sp>
        <p:nvSpPr>
          <p:cNvPr id="5" name="Footer Placeholder 4"/>
          <p:cNvSpPr>
            <a:spLocks noGrp="1"/>
          </p:cNvSpPr>
          <p:nvPr>
            <p:ph type="ftr" sz="quarter" idx="3"/>
          </p:nvPr>
        </p:nvSpPr>
        <p:spPr>
          <a:xfrm>
            <a:off x="4292600" y="6672263"/>
            <a:ext cx="4375150" cy="384175"/>
          </a:xfrm>
          <a:prstGeom prst="rect">
            <a:avLst/>
          </a:prstGeom>
        </p:spPr>
        <p:txBody>
          <a:bodyPr vert="horz" lIns="91440" tIns="45720" rIns="91440" bIns="45720" rtlCol="0" anchor="ctr"/>
          <a:lstStyle>
            <a:lvl1pPr algn="ctr">
              <a:defRPr sz="1260" noProof="1" dirty="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3525" y="6672263"/>
            <a:ext cx="2916238" cy="38417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3F15FFE-2AC7-45A9-953D-34DED16584EB}" type="slidenum">
              <a:rPr lang="zh-CN" altLang="en-US"/>
            </a:fld>
            <a:endParaRPr lang="en-US" altLang="zh-CN">
              <a:ea typeface="等线" panose="02010600030101010101" charset="-122"/>
            </a:endParaRPr>
          </a:p>
        </p:txBody>
      </p:sp>
      <p:pic>
        <p:nvPicPr>
          <p:cNvPr id="2055" name="Picture 8"/>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49213"/>
            <a:ext cx="12960350"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a:spLocks noChangeArrowheads="1"/>
          </p:cNvSpPr>
          <p:nvPr userDrawn="1"/>
        </p:nvSpPr>
        <p:spPr bwMode="auto">
          <a:xfrm>
            <a:off x="4098925" y="4430713"/>
            <a:ext cx="4976813" cy="695325"/>
          </a:xfrm>
          <a:prstGeom prst="rect">
            <a:avLst/>
          </a:prstGeom>
          <a:noFill/>
          <a:ln>
            <a:noFill/>
          </a:ln>
        </p:spPr>
        <p:txBody>
          <a:bodyPr wrap="none"/>
          <a:lstStyle/>
          <a:p>
            <a:pPr eaLnBrk="0" hangingPunct="0"/>
            <a:endParaRPr lang="zh-CN" altLang="en-US" sz="2335" b="1" noProof="1">
              <a:solidFill>
                <a:srgbClr val="3399FF"/>
              </a:solidFill>
              <a:latin typeface="楷体_GB2312" panose="02010609030101010101" pitchFamily="49" charset="-122"/>
              <a:ea typeface="楷体_GB2312" panose="02010609030101010101" pitchFamily="49" charset="-122"/>
            </a:endParaRPr>
          </a:p>
        </p:txBody>
      </p:sp>
      <p:sp>
        <p:nvSpPr>
          <p:cNvPr id="9" name="矩形 9"/>
          <p:cNvSpPr/>
          <p:nvPr userDrawn="1"/>
        </p:nvSpPr>
        <p:spPr>
          <a:xfrm>
            <a:off x="922338" y="6775450"/>
            <a:ext cx="12041187" cy="425450"/>
          </a:xfrm>
          <a:prstGeom prst="rect">
            <a:avLst/>
          </a:prstGeom>
          <a:gradFill rotWithShape="1">
            <a:gsLst>
              <a:gs pos="0">
                <a:srgbClr val="0045A2">
                  <a:alpha val="100000"/>
                </a:srgbClr>
              </a:gs>
              <a:gs pos="100000">
                <a:srgbClr val="012F61">
                  <a:alpha val="100000"/>
                </a:srgbClr>
              </a:gs>
            </a:gsLst>
            <a:path path="rect">
              <a:fillToRect l="100000" t="100000"/>
            </a:path>
          </a:gradFill>
          <a:ln w="12700">
            <a:noFill/>
            <a:miter/>
          </a:ln>
        </p:spPr>
        <p:txBody>
          <a:bodyPr anchor="ctr"/>
          <a:lstStyle/>
          <a:p>
            <a:pPr algn="ctr"/>
            <a:endParaRPr sz="1415" noProof="1">
              <a:solidFill>
                <a:srgbClr val="FFFFFF"/>
              </a:solidFill>
              <a:latin typeface="等线" panose="02010600030101010101" charset="-122"/>
              <a:ea typeface="等线" panose="02010600030101010101" charset="-122"/>
              <a:sym typeface="等线" panose="02010600030101010101" charset="-122"/>
            </a:endParaRPr>
          </a:p>
        </p:txBody>
      </p:sp>
      <p:pic>
        <p:nvPicPr>
          <p:cNvPr id="2058" name="Picture 2" descr="https://timgsa.baidu.com/timg?image&amp;quality=80&amp;size=b9999_10000&amp;sec=1526614539801&amp;di=9b3bfdf56ad950998d2920fff6fa1c8b&amp;imgtype=0&amp;src=http%3A%2F%2Fimgsrc.baidu.com%2Fimgad%2Fpic%2Fitem%2Ff11f3a292df5e0fe2dc7653d576034a85edf722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12587" b="12250"/>
          <a:stretch>
            <a:fillRect/>
          </a:stretch>
        </p:blipFill>
        <p:spPr bwMode="auto">
          <a:xfrm>
            <a:off x="-36513" y="6775450"/>
            <a:ext cx="10620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755" rtl="0" fontAlgn="base">
        <a:lnSpc>
          <a:spcPct val="90000"/>
        </a:lnSpc>
        <a:spcBef>
          <a:spcPct val="0"/>
        </a:spcBef>
        <a:spcAft>
          <a:spcPct val="0"/>
        </a:spcAft>
        <a:defRPr sz="4600" kern="1200">
          <a:solidFill>
            <a:schemeClr val="tx1"/>
          </a:solidFill>
          <a:latin typeface="+mj-lt"/>
          <a:ea typeface="+mj-ea"/>
          <a:cs typeface="+mj-cs"/>
        </a:defRPr>
      </a:lvl1pPr>
      <a:lvl2pPr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2pPr>
      <a:lvl3pPr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3pPr>
      <a:lvl4pPr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4pPr>
      <a:lvl5pPr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5pPr>
      <a:lvl6pPr marL="457200"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6pPr>
      <a:lvl7pPr marL="914400"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7pPr>
      <a:lvl8pPr marL="1371600"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8pPr>
      <a:lvl9pPr marL="1828800" algn="l" defTabSz="960755" rtl="0" fontAlgn="base">
        <a:lnSpc>
          <a:spcPct val="90000"/>
        </a:lnSpc>
        <a:spcBef>
          <a:spcPct val="0"/>
        </a:spcBef>
        <a:spcAft>
          <a:spcPct val="0"/>
        </a:spcAft>
        <a:defRPr sz="4600">
          <a:solidFill>
            <a:schemeClr val="tx1"/>
          </a:solidFill>
          <a:latin typeface="Calibri Light" panose="020F0302020204030204" pitchFamily="34" charset="0"/>
          <a:ea typeface="等线 Light" panose="02010600030101010101" pitchFamily="2" charset="-122"/>
        </a:defRPr>
      </a:lvl9pPr>
    </p:titleStyle>
    <p:bodyStyle>
      <a:lvl1pPr marL="240030" indent="-240030" algn="l" defTabSz="960755" rtl="0" fontAlgn="base">
        <a:lnSpc>
          <a:spcPct val="90000"/>
        </a:lnSpc>
        <a:spcBef>
          <a:spcPts val="1050"/>
        </a:spcBef>
        <a:spcAft>
          <a:spcPct val="0"/>
        </a:spcAft>
        <a:buFont typeface="Arial" panose="020B0604020202020204" pitchFamily="34" charset="0"/>
        <a:buChar char="•"/>
        <a:defRPr sz="2900" kern="1200">
          <a:solidFill>
            <a:schemeClr val="tx1"/>
          </a:solidFill>
          <a:latin typeface="+mn-lt"/>
          <a:ea typeface="+mn-ea"/>
          <a:cs typeface="+mn-cs"/>
        </a:defRPr>
      </a:lvl1pPr>
      <a:lvl2pPr marL="720725" indent="-241300" algn="l" defTabSz="960755" rtl="0" fontAlgn="base">
        <a:lnSpc>
          <a:spcPct val="90000"/>
        </a:lnSpc>
        <a:spcBef>
          <a:spcPts val="525"/>
        </a:spcBef>
        <a:spcAft>
          <a:spcPct val="0"/>
        </a:spcAft>
        <a:buFont typeface="Arial" panose="020B0604020202020204" pitchFamily="34" charset="0"/>
        <a:buChar char="•"/>
        <a:defRPr sz="2500" kern="1200">
          <a:solidFill>
            <a:schemeClr val="tx1"/>
          </a:solidFill>
          <a:latin typeface="+mn-lt"/>
          <a:ea typeface="+mn-ea"/>
          <a:cs typeface="+mn-cs"/>
        </a:defRPr>
      </a:lvl2pPr>
      <a:lvl3pPr marL="1200150" indent="-240030" algn="l" defTabSz="960755" rtl="0" fontAlgn="base">
        <a:lnSpc>
          <a:spcPct val="90000"/>
        </a:lnSpc>
        <a:spcBef>
          <a:spcPts val="525"/>
        </a:spcBef>
        <a:spcAft>
          <a:spcPct val="0"/>
        </a:spcAft>
        <a:buFont typeface="Arial" panose="020B0604020202020204" pitchFamily="34" charset="0"/>
        <a:buChar char="•"/>
        <a:defRPr sz="2100" kern="1200">
          <a:solidFill>
            <a:schemeClr val="tx1"/>
          </a:solidFill>
          <a:latin typeface="+mn-lt"/>
          <a:ea typeface="+mn-ea"/>
          <a:cs typeface="+mn-cs"/>
        </a:defRPr>
      </a:lvl3pPr>
      <a:lvl4pPr marL="1679575" indent="-240030" algn="l" defTabSz="960755" rtl="0" fontAlgn="base">
        <a:lnSpc>
          <a:spcPct val="90000"/>
        </a:lnSpc>
        <a:spcBef>
          <a:spcPts val="525"/>
        </a:spcBef>
        <a:spcAft>
          <a:spcPct val="0"/>
        </a:spcAft>
        <a:buFont typeface="Arial" panose="020B0604020202020204" pitchFamily="34" charset="0"/>
        <a:buChar char="•"/>
        <a:defRPr kern="1200">
          <a:solidFill>
            <a:schemeClr val="tx1"/>
          </a:solidFill>
          <a:latin typeface="+mn-lt"/>
          <a:ea typeface="+mn-ea"/>
          <a:cs typeface="+mn-cs"/>
        </a:defRPr>
      </a:lvl4pPr>
      <a:lvl5pPr marL="2159000" indent="-240030" algn="l" defTabSz="960755" rtl="0" fontAlgn="base">
        <a:lnSpc>
          <a:spcPct val="90000"/>
        </a:lnSpc>
        <a:spcBef>
          <a:spcPts val="525"/>
        </a:spcBef>
        <a:spcAft>
          <a:spcPct val="0"/>
        </a:spcAft>
        <a:buFont typeface="Arial" panose="020B0604020202020204" pitchFamily="34" charset="0"/>
        <a:buChar char="•"/>
        <a:defRPr kern="1200">
          <a:solidFill>
            <a:schemeClr val="tx1"/>
          </a:solidFill>
          <a:latin typeface="+mn-lt"/>
          <a:ea typeface="+mn-ea"/>
          <a:cs typeface="+mn-cs"/>
        </a:defRPr>
      </a:lvl5pPr>
      <a:lvl6pPr marL="2639695"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55"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815"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875"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19605" algn="l" defTabSz="960120" rtl="0" eaLnBrk="1" latinLnBrk="0" hangingPunct="1">
        <a:defRPr sz="1890" kern="1200">
          <a:solidFill>
            <a:schemeClr val="tx1"/>
          </a:solidFill>
          <a:latin typeface="+mn-lt"/>
          <a:ea typeface="+mn-ea"/>
          <a:cs typeface="+mn-cs"/>
        </a:defRPr>
      </a:lvl5pPr>
      <a:lvl6pPr marL="2399665" algn="l" defTabSz="960120" rtl="0" eaLnBrk="1" latinLnBrk="0" hangingPunct="1">
        <a:defRPr sz="1890" kern="1200">
          <a:solidFill>
            <a:schemeClr val="tx1"/>
          </a:solidFill>
          <a:latin typeface="+mn-lt"/>
          <a:ea typeface="+mn-ea"/>
          <a:cs typeface="+mn-cs"/>
        </a:defRPr>
      </a:lvl6pPr>
      <a:lvl7pPr marL="2879725" algn="l" defTabSz="960120" rtl="0" eaLnBrk="1" latinLnBrk="0" hangingPunct="1">
        <a:defRPr sz="1890" kern="1200">
          <a:solidFill>
            <a:schemeClr val="tx1"/>
          </a:solidFill>
          <a:latin typeface="+mn-lt"/>
          <a:ea typeface="+mn-ea"/>
          <a:cs typeface="+mn-cs"/>
        </a:defRPr>
      </a:lvl7pPr>
      <a:lvl8pPr marL="3359785" algn="l" defTabSz="960120" rtl="0" eaLnBrk="1" latinLnBrk="0" hangingPunct="1">
        <a:defRPr sz="1890" kern="1200">
          <a:solidFill>
            <a:schemeClr val="tx1"/>
          </a:solidFill>
          <a:latin typeface="+mn-lt"/>
          <a:ea typeface="+mn-ea"/>
          <a:cs typeface="+mn-cs"/>
        </a:defRPr>
      </a:lvl8pPr>
      <a:lvl9pPr marL="3839845"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notesSlide" Target="../notesSlides/notesSlide7.xml"/><Relationship Id="rId10" Type="http://schemas.openxmlformats.org/officeDocument/2006/relationships/slideLayout" Target="../slideLayouts/slideLayout13.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7" Type="http://schemas.openxmlformats.org/officeDocument/2006/relationships/notesSlide" Target="../notesSlides/notesSlide8.xml"/><Relationship Id="rId26" Type="http://schemas.openxmlformats.org/officeDocument/2006/relationships/slideLayout" Target="../slideLayouts/slideLayout13.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tags" Target="../tags/tag128.xml"/><Relationship Id="rId19" Type="http://schemas.openxmlformats.org/officeDocument/2006/relationships/tags" Target="../tags/tag145.xml"/><Relationship Id="rId18" Type="http://schemas.openxmlformats.org/officeDocument/2006/relationships/tags" Target="../tags/tag144.xml"/><Relationship Id="rId17" Type="http://schemas.openxmlformats.org/officeDocument/2006/relationships/tags" Target="../tags/tag143.xml"/><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7.xml"/></Relationships>
</file>

<file path=ppt/slides/_rels/slide12.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2" Type="http://schemas.openxmlformats.org/officeDocument/2006/relationships/notesSlide" Target="../notesSlides/notesSlide9.xml"/><Relationship Id="rId11" Type="http://schemas.openxmlformats.org/officeDocument/2006/relationships/slideLayout" Target="../slideLayouts/slideLayout13.xml"/><Relationship Id="rId10" Type="http://schemas.openxmlformats.org/officeDocument/2006/relationships/tags" Target="../tags/tag161.xml"/><Relationship Id="rId1" Type="http://schemas.openxmlformats.org/officeDocument/2006/relationships/tags" Target="../tags/tag152.xml"/></Relationships>
</file>

<file path=ppt/slides/_rels/slide13.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3" Type="http://schemas.openxmlformats.org/officeDocument/2006/relationships/notesSlide" Target="../notesSlides/notesSlide10.xml"/><Relationship Id="rId22" Type="http://schemas.openxmlformats.org/officeDocument/2006/relationships/slideLayout" Target="../slideLayouts/slideLayout13.xml"/><Relationship Id="rId21" Type="http://schemas.openxmlformats.org/officeDocument/2006/relationships/themeOverride" Target="../theme/themeOverride1.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1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1" Type="http://schemas.openxmlformats.org/officeDocument/2006/relationships/notesSlide" Target="../notesSlides/notesSlide11.xml"/><Relationship Id="rId30" Type="http://schemas.openxmlformats.org/officeDocument/2006/relationships/slideLayout" Target="../slideLayouts/slideLayout13.xml"/><Relationship Id="rId3" Type="http://schemas.openxmlformats.org/officeDocument/2006/relationships/tags" Target="../tags/tag184.xml"/><Relationship Id="rId29" Type="http://schemas.openxmlformats.org/officeDocument/2006/relationships/tags" Target="../tags/tag210.xml"/><Relationship Id="rId28" Type="http://schemas.openxmlformats.org/officeDocument/2006/relationships/tags" Target="../tags/tag209.xml"/><Relationship Id="rId27" Type="http://schemas.openxmlformats.org/officeDocument/2006/relationships/tags" Target="../tags/tag208.xml"/><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15.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1" Type="http://schemas.openxmlformats.org/officeDocument/2006/relationships/notesSlide" Target="../notesSlides/notesSlide12.xml"/><Relationship Id="rId10" Type="http://schemas.openxmlformats.org/officeDocument/2006/relationships/slideLayout" Target="../slideLayouts/slideLayout13.xml"/><Relationship Id="rId1" Type="http://schemas.openxmlformats.org/officeDocument/2006/relationships/tags" Target="../tags/tag211.xml"/></Relationships>
</file>

<file path=ppt/slides/_rels/slide16.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5" Type="http://schemas.openxmlformats.org/officeDocument/2006/relationships/slideLayout" Target="../slideLayouts/slideLayout18.xml"/><Relationship Id="rId24" Type="http://schemas.openxmlformats.org/officeDocument/2006/relationships/tags" Target="../tags/tag242.xml"/><Relationship Id="rId23" Type="http://schemas.openxmlformats.org/officeDocument/2006/relationships/tags" Target="../tags/tag241.xml"/><Relationship Id="rId22" Type="http://schemas.openxmlformats.org/officeDocument/2006/relationships/tags" Target="../tags/tag240.xml"/><Relationship Id="rId21" Type="http://schemas.openxmlformats.org/officeDocument/2006/relationships/tags" Target="../tags/tag239.xml"/><Relationship Id="rId20" Type="http://schemas.openxmlformats.org/officeDocument/2006/relationships/tags" Target="../tags/tag238.xml"/><Relationship Id="rId2" Type="http://schemas.openxmlformats.org/officeDocument/2006/relationships/image" Target="../media/image4.png"/><Relationship Id="rId19" Type="http://schemas.openxmlformats.org/officeDocument/2006/relationships/tags" Target="../tags/tag237.xml"/><Relationship Id="rId18" Type="http://schemas.openxmlformats.org/officeDocument/2006/relationships/tags" Target="../tags/tag236.xml"/><Relationship Id="rId17" Type="http://schemas.openxmlformats.org/officeDocument/2006/relationships/tags" Target="../tags/tag235.xml"/><Relationship Id="rId16" Type="http://schemas.openxmlformats.org/officeDocument/2006/relationships/tags" Target="../tags/tag234.xml"/><Relationship Id="rId15" Type="http://schemas.openxmlformats.org/officeDocument/2006/relationships/tags" Target="../tags/tag233.xml"/><Relationship Id="rId14" Type="http://schemas.openxmlformats.org/officeDocument/2006/relationships/tags" Target="../tags/tag232.xml"/><Relationship Id="rId13" Type="http://schemas.openxmlformats.org/officeDocument/2006/relationships/tags" Target="../tags/tag231.xml"/><Relationship Id="rId12" Type="http://schemas.openxmlformats.org/officeDocument/2006/relationships/tags" Target="../tags/tag23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20.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3.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8.png"/><Relationship Id="rId1" Type="http://schemas.openxmlformats.org/officeDocument/2006/relationships/tags" Target="../tags/tag24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24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248.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5" Type="http://schemas.openxmlformats.org/officeDocument/2006/relationships/slideLayout" Target="../slideLayouts/slideLayout18.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image" Target="../media/image4.png"/><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24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tags" Target="../tags/tag250.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25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25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253.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tags" Target="../tags/tag254.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3.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255.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hemeOverride" Target="../theme/themeOverride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25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3.xml"/><Relationship Id="rId4" Type="http://schemas.openxmlformats.org/officeDocument/2006/relationships/themeOverride" Target="../theme/themeOverride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257.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3.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25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7.xml"/><Relationship Id="rId3" Type="http://schemas.openxmlformats.org/officeDocument/2006/relationships/tags" Target="../tags/tag28.xml"/><Relationship Id="rId2" Type="http://schemas.openxmlformats.org/officeDocument/2006/relationships/image" Target="../media/image5.png"/><Relationship Id="rId1" Type="http://schemas.openxmlformats.org/officeDocument/2006/relationships/tags" Target="../tags/tag27.xml"/></Relationships>
</file>

<file path=ppt/slides/_rels/slide30.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5" Type="http://schemas.openxmlformats.org/officeDocument/2006/relationships/slideLayout" Target="../slideLayouts/slideLayout18.xml"/><Relationship Id="rId24" Type="http://schemas.openxmlformats.org/officeDocument/2006/relationships/tags" Target="../tags/tag281.xml"/><Relationship Id="rId23" Type="http://schemas.openxmlformats.org/officeDocument/2006/relationships/tags" Target="../tags/tag280.xml"/><Relationship Id="rId22" Type="http://schemas.openxmlformats.org/officeDocument/2006/relationships/tags" Target="../tags/tag279.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image" Target="../media/image4.png"/><Relationship Id="rId19" Type="http://schemas.openxmlformats.org/officeDocument/2006/relationships/tags" Target="../tags/tag276.xml"/><Relationship Id="rId18" Type="http://schemas.openxmlformats.org/officeDocument/2006/relationships/tags" Target="../tags/tag275.xml"/><Relationship Id="rId17" Type="http://schemas.openxmlformats.org/officeDocument/2006/relationships/tags" Target="../tags/tag274.xml"/><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59.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0" Type="http://schemas.openxmlformats.org/officeDocument/2006/relationships/notesSlide" Target="../notesSlides/notesSlide26.xml"/><Relationship Id="rId1" Type="http://schemas.openxmlformats.org/officeDocument/2006/relationships/tags" Target="../tags/tag282.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0" Type="http://schemas.openxmlformats.org/officeDocument/2006/relationships/notesSlide" Target="../notesSlides/notesSlide27.xml"/><Relationship Id="rId1" Type="http://schemas.openxmlformats.org/officeDocument/2006/relationships/tags" Target="../tags/tag290.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0" Type="http://schemas.openxmlformats.org/officeDocument/2006/relationships/notesSlide" Target="../notesSlides/notesSlide28.xml"/><Relationship Id="rId1" Type="http://schemas.openxmlformats.org/officeDocument/2006/relationships/tags" Target="../tags/tag298.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7.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image" Target="../media/image6.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notesSlide" Target="../notesSlides/notesSlide2.xml"/><Relationship Id="rId10" Type="http://schemas.openxmlformats.org/officeDocument/2006/relationships/slideLayout" Target="../slideLayouts/slideLayout17.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5" Type="http://schemas.openxmlformats.org/officeDocument/2006/relationships/slideLayout" Target="../slideLayouts/slideLayout18.xml"/><Relationship Id="rId24" Type="http://schemas.openxmlformats.org/officeDocument/2006/relationships/tags" Target="../tags/tag59.xml"/><Relationship Id="rId23" Type="http://schemas.openxmlformats.org/officeDocument/2006/relationships/tags" Target="../tags/tag58.xml"/><Relationship Id="rId22" Type="http://schemas.openxmlformats.org/officeDocument/2006/relationships/tags" Target="../tags/tag57.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image" Target="../media/image4.png"/><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tags" Target="../tags/tag61.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7.png"/><Relationship Id="rId4" Type="http://schemas.openxmlformats.org/officeDocument/2006/relationships/tags" Target="../tags/tag65.xml"/><Relationship Id="rId30" Type="http://schemas.openxmlformats.org/officeDocument/2006/relationships/notesSlide" Target="../notesSlides/notesSlide4.xml"/><Relationship Id="rId3" Type="http://schemas.openxmlformats.org/officeDocument/2006/relationships/tags" Target="../tags/tag64.xml"/><Relationship Id="rId29" Type="http://schemas.openxmlformats.org/officeDocument/2006/relationships/slideLayout" Target="../slideLayouts/slideLayout13.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3.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notesSlide" Target="../notesSlides/notesSlide5.xml"/><Relationship Id="rId11" Type="http://schemas.openxmlformats.org/officeDocument/2006/relationships/slideLayout" Target="../slideLayouts/slideLayout13.xml"/><Relationship Id="rId10" Type="http://schemas.openxmlformats.org/officeDocument/2006/relationships/tags" Target="../tags/tag98.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1" Type="http://schemas.openxmlformats.org/officeDocument/2006/relationships/notesSlide" Target="../notesSlides/notesSlide6.xml"/><Relationship Id="rId20" Type="http://schemas.openxmlformats.org/officeDocument/2006/relationships/slideLayout" Target="../slideLayouts/slideLayout13.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iṧ1îḓè"/>
          <p:cNvSpPr txBox="1"/>
          <p:nvPr>
            <p:custDataLst>
              <p:tags r:id="rId1"/>
            </p:custDataLst>
          </p:nvPr>
        </p:nvSpPr>
        <p:spPr>
          <a:xfrm>
            <a:off x="252260" y="2708211"/>
            <a:ext cx="12455827" cy="1323439"/>
          </a:xfrm>
          <a:prstGeom prst="rect">
            <a:avLst/>
          </a:prstGeom>
          <a:noFill/>
          <a:effectLst>
            <a:outerShdw blurRad="63500" sx="102000" sy="102000" algn="ctr" rotWithShape="0">
              <a:srgbClr val="1A1E70">
                <a:alpha val="40000"/>
              </a:srgbClr>
            </a:outerShdw>
          </a:effectLst>
        </p:spPr>
        <p:txBody>
          <a:bodyPr wrap="square">
            <a:spAutoFit/>
          </a:bodyPr>
          <a:lstStyle/>
          <a:p>
            <a:pPr algn="ctr">
              <a:defRPr/>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专精特新“小巨人”企业</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a:p>
            <a:pPr algn="ctr">
              <a:defRPr/>
            </a:pPr>
            <a:r>
              <a:rPr lang="zh-CN" altLang="en-US" sz="4000" b="1" dirty="0">
                <a:solidFill>
                  <a:schemeClr val="accent1">
                    <a:lumMod val="75000"/>
                  </a:schemeClr>
                </a:solidFill>
                <a:latin typeface="微软雅黑" panose="020B0503020204020204" pitchFamily="34" charset="-122"/>
                <a:ea typeface="微软雅黑" panose="020B0503020204020204" pitchFamily="34" charset="-122"/>
              </a:rPr>
              <a:t>申报政策解读</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PA-iṧ1îḓè"/>
          <p:cNvSpPr txBox="1"/>
          <p:nvPr>
            <p:custDataLst>
              <p:tags r:id="rId2"/>
            </p:custDataLst>
          </p:nvPr>
        </p:nvSpPr>
        <p:spPr>
          <a:xfrm>
            <a:off x="4157345" y="5306060"/>
            <a:ext cx="4658995" cy="829945"/>
          </a:xfrm>
          <a:prstGeom prst="rect">
            <a:avLst/>
          </a:prstGeom>
          <a:noFill/>
          <a:effectLst>
            <a:outerShdw blurRad="63500" sx="102000" sy="102000" algn="ctr" rotWithShape="0">
              <a:srgbClr val="1A1E70">
                <a:alpha val="40000"/>
              </a:srgbClr>
            </a:outerShdw>
          </a:effectLst>
        </p:spPr>
        <p:txBody>
          <a:bodyPr wrap="square">
            <a:spAutoFit/>
          </a:bodyPr>
          <a:lstStyle/>
          <a:p>
            <a:pPr algn="ctr" eaLnBrk="1" fontAlgn="auto" hangingPunct="1">
              <a:spcBef>
                <a:spcPts val="0"/>
              </a:spcBef>
              <a:spcAft>
                <a:spcPts val="0"/>
              </a:spcAft>
              <a:defRPr/>
            </a:pPr>
            <a:r>
              <a:rPr lang="zh-CN" altLang="en-US" sz="2400" b="1" dirty="0">
                <a:solidFill>
                  <a:srgbClr val="2C436D"/>
                </a:solidFill>
                <a:latin typeface="微软雅黑" panose="020B0503020204020204" pitchFamily="34" charset="-122"/>
                <a:ea typeface="微软雅黑" panose="020B0503020204020204" pitchFamily="34" charset="-122"/>
              </a:rPr>
              <a:t>工业和信息化部中小企业局</a:t>
            </a:r>
            <a:endParaRPr lang="en-US" altLang="zh-CN" sz="2400" b="1" dirty="0">
              <a:solidFill>
                <a:srgbClr val="2C436D"/>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400" b="1" dirty="0">
                <a:solidFill>
                  <a:srgbClr val="2C436D"/>
                </a:solidFill>
                <a:latin typeface="微软雅黑" panose="020B0503020204020204" pitchFamily="34" charset="-122"/>
                <a:ea typeface="微软雅黑" panose="020B0503020204020204" pitchFamily="34" charset="-122"/>
              </a:rPr>
              <a:t>2024</a:t>
            </a:r>
            <a:r>
              <a:rPr lang="zh-CN" altLang="en-US" sz="2400" b="1" dirty="0">
                <a:solidFill>
                  <a:srgbClr val="2C436D"/>
                </a:solidFill>
                <a:latin typeface="微软雅黑" panose="020B0503020204020204" pitchFamily="34" charset="-122"/>
                <a:ea typeface="微软雅黑" panose="020B0503020204020204" pitchFamily="34" charset="-122"/>
              </a:rPr>
              <a:t>年</a:t>
            </a:r>
            <a:r>
              <a:rPr lang="en-US" altLang="zh-CN" sz="2400" b="1" dirty="0">
                <a:solidFill>
                  <a:srgbClr val="2C436D"/>
                </a:solidFill>
                <a:latin typeface="微软雅黑" panose="020B0503020204020204" pitchFamily="34" charset="-122"/>
                <a:ea typeface="微软雅黑" panose="020B0503020204020204" pitchFamily="34" charset="-122"/>
              </a:rPr>
              <a:t>4</a:t>
            </a:r>
            <a:r>
              <a:rPr lang="zh-CN" altLang="en-US" sz="2400" b="1" dirty="0">
                <a:solidFill>
                  <a:srgbClr val="2C436D"/>
                </a:solidFill>
                <a:latin typeface="微软雅黑" panose="020B0503020204020204" pitchFamily="34" charset="-122"/>
                <a:ea typeface="微软雅黑" panose="020B0503020204020204" pitchFamily="34" charset="-122"/>
              </a:rPr>
              <a:t>月</a:t>
            </a:r>
            <a:endParaRPr lang="zh-CN" altLang="en-US" sz="2400" b="1" dirty="0">
              <a:solidFill>
                <a:srgbClr val="2C436D"/>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4292"/>
    </mc:Choice>
    <mc:Fallback>
      <p:transition spd="slow" advTm="142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grpSp>
        <p:nvGrpSpPr>
          <p:cNvPr id="6" name="组合 5"/>
          <p:cNvGrpSpPr/>
          <p:nvPr/>
        </p:nvGrpSpPr>
        <p:grpSpPr>
          <a:xfrm>
            <a:off x="1196975" y="4316730"/>
            <a:ext cx="10566400" cy="1716405"/>
            <a:chOff x="6124" y="6346"/>
            <a:chExt cx="16640" cy="2703"/>
          </a:xfrm>
        </p:grpSpPr>
        <p:sp>
          <p:nvSpPr>
            <p:cNvPr id="19" name="îṣľide"/>
            <p:cNvSpPr/>
            <p:nvPr>
              <p:custDataLst>
                <p:tags r:id="rId1"/>
              </p:custDataLst>
            </p:nvPr>
          </p:nvSpPr>
          <p:spPr>
            <a:xfrm>
              <a:off x="6282" y="6457"/>
              <a:ext cx="16482" cy="2592"/>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24" name="文本框 23"/>
            <p:cNvSpPr txBox="1"/>
            <p:nvPr>
              <p:custDataLst>
                <p:tags r:id="rId2"/>
              </p:custDataLst>
            </p:nvPr>
          </p:nvSpPr>
          <p:spPr>
            <a:xfrm>
              <a:off x="6300" y="7466"/>
              <a:ext cx="16175" cy="1220"/>
            </a:xfrm>
            <a:prstGeom prst="rect">
              <a:avLst/>
            </a:prstGeom>
            <a:noFill/>
          </p:spPr>
          <p:txBody>
            <a:bodyPr wrap="square" rtlCol="0">
              <a:noAutofit/>
            </a:bodyPr>
            <a:lstStyle/>
            <a:p>
              <a:pPr marL="179705" lvl="0" indent="-179705" algn="l">
                <a:lnSpc>
                  <a:spcPct val="150000"/>
                </a:lnSpc>
                <a:buClrTx/>
                <a:buSzTx/>
                <a:buChar char="•"/>
              </a:pPr>
              <a:r>
                <a:rPr lang="zh-CN" altLang="en-US" sz="1600" b="1" dirty="0">
                  <a:solidFill>
                    <a:srgbClr val="0070C0"/>
                  </a:solidFill>
                  <a:latin typeface="微软雅黑" panose="020B0503020204020204" pitchFamily="34" charset="-122"/>
                  <a:ea typeface="微软雅黑" panose="020B0503020204020204" pitchFamily="34" charset="-122"/>
                  <a:sym typeface="+mn-ea"/>
                </a:rPr>
                <a:t>企业资产负债率</a:t>
              </a:r>
              <a:r>
                <a:rPr sz="1600" dirty="0">
                  <a:latin typeface="微软雅黑" panose="020B0503020204020204" pitchFamily="34" charset="-122"/>
                  <a:ea typeface="微软雅黑" panose="020B0503020204020204" pitchFamily="34" charset="-122"/>
                  <a:sym typeface="+mn-ea"/>
                </a:rPr>
                <a:t>的计算公式是：企业资产负债率=上年末企业总负债/上年末企业总资产。</a:t>
              </a:r>
              <a:endParaRPr sz="1600" dirty="0">
                <a:latin typeface="微软雅黑" panose="020B0503020204020204" pitchFamily="34" charset="-122"/>
                <a:ea typeface="微软雅黑" panose="020B0503020204020204" pitchFamily="34" charset="-122"/>
                <a:sym typeface="+mn-ea"/>
              </a:endParaRPr>
            </a:p>
          </p:txBody>
        </p:sp>
        <p:grpSp>
          <p:nvGrpSpPr>
            <p:cNvPr id="25" name="组合 24"/>
            <p:cNvGrpSpPr/>
            <p:nvPr/>
          </p:nvGrpSpPr>
          <p:grpSpPr>
            <a:xfrm>
              <a:off x="6124" y="6346"/>
              <a:ext cx="3217" cy="607"/>
              <a:chOff x="800736" y="2847323"/>
              <a:chExt cx="1945788" cy="367394"/>
            </a:xfrm>
          </p:grpSpPr>
          <p:sp>
            <p:nvSpPr>
              <p:cNvPr id="26" name="矩形 25"/>
              <p:cNvSpPr/>
              <p:nvPr>
                <p:custDataLst>
                  <p:tags r:id="rId3"/>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p:cNvSpPr txBox="1"/>
              <p:nvPr>
                <p:custDataLst>
                  <p:tags r:id="rId4"/>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7</a:t>
                </a:r>
                <a:r>
                  <a:rPr lang="zh-CN" altLang="en-US" dirty="0">
                    <a:sym typeface="+mn-ea"/>
                  </a:rPr>
                  <a:t>：</a:t>
                </a:r>
                <a:endParaRPr lang="zh-CN" altLang="en-US" dirty="0">
                  <a:sym typeface="+mn-ea"/>
                </a:endParaRPr>
              </a:p>
            </p:txBody>
          </p:sp>
          <p:sp>
            <p:nvSpPr>
              <p:cNvPr id="28" name="矩形 27"/>
              <p:cNvSpPr/>
              <p:nvPr>
                <p:custDataLst>
                  <p:tags r:id="rId5"/>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6"/>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7"/>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8"/>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9"/>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87070" y="2231390"/>
            <a:ext cx="11579860" cy="1742440"/>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36000" rIns="264542" bIns="75583"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ts val="2940"/>
              </a:lnSpc>
            </a:pPr>
            <a:r>
              <a:rPr kumimoji="1" lang="zh-CN" altLang="en-US" sz="1600" b="1" dirty="0">
                <a:solidFill>
                  <a:srgbClr val="0273C0"/>
                </a:solidFill>
                <a:latin typeface="微软雅黑" panose="020B0503020204020204" pitchFamily="34" charset="-122"/>
                <a:ea typeface="微软雅黑" panose="020B0503020204020204" pitchFamily="34" charset="-122"/>
                <a:sym typeface="+mn-ea"/>
              </a:rPr>
              <a:t>（三）精细化指标。</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重视并实施长期发展战略，公司治理规范、信誉良好、社会责任感强，生产技术、工艺及产品质量性能国内领先，注重数字化、绿色化发展，在研发设计、生产制造、供应链管理等环节，至少</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1</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项核心业务采用信息系统支撑。取得相关管理体系认证，或产品通过发达国家和地区产品认证（国际标准协会行业认证）。截至上年末，企业资产负债率不高于</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70%</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9818"/>
    </mc:Choice>
    <mc:Fallback>
      <p:transition spd="slow" advTm="598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sp>
        <p:nvSpPr>
          <p:cNvPr id="9" name="文本框 8"/>
          <p:cNvSpPr txBox="1"/>
          <p:nvPr/>
        </p:nvSpPr>
        <p:spPr>
          <a:xfrm>
            <a:off x="687070" y="2231390"/>
            <a:ext cx="11579860" cy="91757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36000" rIns="264542" bIns="75583"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ts val="2940"/>
              </a:lnSpc>
            </a:pPr>
            <a:r>
              <a:rPr kumimoji="1" lang="zh-CN" altLang="en-US" sz="1600" b="1" dirty="0">
                <a:solidFill>
                  <a:srgbClr val="0273C0"/>
                </a:solidFill>
                <a:latin typeface="微软雅黑" panose="020B0503020204020204" pitchFamily="34" charset="-122"/>
                <a:ea typeface="微软雅黑" panose="020B0503020204020204" pitchFamily="34" charset="-122"/>
              </a:rPr>
              <a:t>（四）特色化指标。</a:t>
            </a:r>
            <a:r>
              <a:rPr kumimoji="1" lang="zh-CN" altLang="en-US" sz="1600" dirty="0">
                <a:solidFill>
                  <a:schemeClr val="tx1"/>
                </a:solidFill>
                <a:latin typeface="微软雅黑" panose="020B0503020204020204" pitchFamily="34" charset="-122"/>
                <a:ea typeface="微软雅黑" panose="020B0503020204020204" pitchFamily="34" charset="-122"/>
              </a:rPr>
              <a:t>技术和产品有自身独特优势，主导产品在全国细分市场占有率达到</a:t>
            </a:r>
            <a:r>
              <a:rPr kumimoji="1" lang="en-US" altLang="zh-CN" sz="1600" dirty="0">
                <a:solidFill>
                  <a:schemeClr val="tx1"/>
                </a:solidFill>
                <a:latin typeface="微软雅黑" panose="020B0503020204020204" pitchFamily="34" charset="-122"/>
                <a:ea typeface="微软雅黑" panose="020B0503020204020204" pitchFamily="34" charset="-122"/>
              </a:rPr>
              <a:t>10%</a:t>
            </a:r>
            <a:r>
              <a:rPr kumimoji="1" lang="zh-CN" altLang="en-US" sz="1600" dirty="0">
                <a:solidFill>
                  <a:schemeClr val="tx1"/>
                </a:solidFill>
                <a:latin typeface="微软雅黑" panose="020B0503020204020204" pitchFamily="34" charset="-122"/>
                <a:ea typeface="微软雅黑" panose="020B0503020204020204" pitchFamily="34" charset="-122"/>
              </a:rPr>
              <a:t>以上，且享有较高知名度和影响力。拥有直接面向市场并具有竞争优势的自主品牌。</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617950" y="3317296"/>
            <a:ext cx="3004554" cy="3522315"/>
            <a:chOff x="800736" y="2847323"/>
            <a:chExt cx="2862111" cy="3355326"/>
          </a:xfrm>
        </p:grpSpPr>
        <p:sp>
          <p:nvSpPr>
            <p:cNvPr id="112" name="îṣľide"/>
            <p:cNvSpPr/>
            <p:nvPr>
              <p:custDataLst>
                <p:tags r:id="rId1"/>
              </p:custDataLst>
            </p:nvPr>
          </p:nvSpPr>
          <p:spPr>
            <a:xfrm>
              <a:off x="896621" y="2914354"/>
              <a:ext cx="2766226" cy="3082536"/>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113" name="文本框 112"/>
            <p:cNvSpPr txBox="1"/>
            <p:nvPr>
              <p:custDataLst>
                <p:tags r:id="rId2"/>
              </p:custDataLst>
            </p:nvPr>
          </p:nvSpPr>
          <p:spPr>
            <a:xfrm>
              <a:off x="987538" y="3237463"/>
              <a:ext cx="2518116" cy="2965186"/>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600" b="1" dirty="0">
                  <a:solidFill>
                    <a:srgbClr val="0070C0"/>
                  </a:solidFill>
                  <a:latin typeface="微软雅黑" panose="020B0503020204020204" pitchFamily="34" charset="-122"/>
                  <a:ea typeface="微软雅黑" panose="020B0503020204020204" pitchFamily="34" charset="-122"/>
                </a:rPr>
                <a:t>技术和产品有自身独特优势，且享有较高知名度和影响力</a:t>
              </a:r>
              <a:r>
                <a:rPr lang="zh-CN" altLang="en-US" sz="1600" dirty="0">
                  <a:latin typeface="微软雅黑" panose="020B0503020204020204" pitchFamily="34" charset="-122"/>
                  <a:ea typeface="微软雅黑" panose="020B0503020204020204" pitchFamily="34" charset="-122"/>
                </a:rPr>
                <a:t>是定性判断的重点内容，申报企业应当在申报书的企业简介部分充分说明。</a:t>
              </a:r>
              <a:endParaRPr lang="zh-CN" altLang="en-US" sz="1600" dirty="0">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800736" y="2847323"/>
              <a:ext cx="1945788" cy="367394"/>
              <a:chOff x="800736" y="2847323"/>
              <a:chExt cx="1945788" cy="367394"/>
            </a:xfrm>
          </p:grpSpPr>
          <p:sp>
            <p:nvSpPr>
              <p:cNvPr id="115" name="矩形 114"/>
              <p:cNvSpPr/>
              <p:nvPr>
                <p:custDataLst>
                  <p:tags r:id="rId3"/>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文本框 115"/>
              <p:cNvSpPr txBox="1"/>
              <p:nvPr>
                <p:custDataLst>
                  <p:tags r:id="rId4"/>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8</a:t>
                </a:r>
                <a:r>
                  <a:rPr lang="zh-CN" altLang="en-US" dirty="0">
                    <a:sym typeface="+mn-ea"/>
                  </a:rPr>
                  <a:t>：</a:t>
                </a:r>
                <a:endParaRPr lang="zh-CN" altLang="en-US" dirty="0">
                  <a:sym typeface="+mn-ea"/>
                </a:endParaRPr>
              </a:p>
            </p:txBody>
          </p:sp>
          <p:sp>
            <p:nvSpPr>
              <p:cNvPr id="117" name="矩形 116"/>
              <p:cNvSpPr/>
              <p:nvPr>
                <p:custDataLst>
                  <p:tags r:id="rId5"/>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custDataLst>
                  <p:tags r:id="rId6"/>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custDataLst>
                  <p:tags r:id="rId7"/>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custDataLst>
                  <p:tags r:id="rId8"/>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3856990" y="3317240"/>
            <a:ext cx="5088890" cy="3306445"/>
            <a:chOff x="800736" y="2847323"/>
            <a:chExt cx="4946228" cy="3149690"/>
          </a:xfrm>
        </p:grpSpPr>
        <p:sp>
          <p:nvSpPr>
            <p:cNvPr id="19" name="îṣľide"/>
            <p:cNvSpPr/>
            <p:nvPr>
              <p:custDataLst>
                <p:tags r:id="rId9"/>
              </p:custDataLst>
            </p:nvPr>
          </p:nvSpPr>
          <p:spPr>
            <a:xfrm>
              <a:off x="896914" y="2914466"/>
              <a:ext cx="4850050" cy="3082547"/>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latin typeface="微软雅黑" panose="020B0503020204020204" pitchFamily="34" charset="-122"/>
                <a:ea typeface="微软雅黑" panose="020B0503020204020204" pitchFamily="34" charset="-122"/>
              </a:endParaRPr>
            </a:p>
          </p:txBody>
        </p:sp>
        <p:sp>
          <p:nvSpPr>
            <p:cNvPr id="24" name="文本框 23"/>
            <p:cNvSpPr txBox="1"/>
            <p:nvPr>
              <p:custDataLst>
                <p:tags r:id="rId10"/>
              </p:custDataLst>
            </p:nvPr>
          </p:nvSpPr>
          <p:spPr>
            <a:xfrm>
              <a:off x="907198" y="3265306"/>
              <a:ext cx="4564540" cy="2731707"/>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600" b="1" dirty="0">
                  <a:solidFill>
                    <a:srgbClr val="0070C0"/>
                  </a:solidFill>
                  <a:latin typeface="微软雅黑" panose="020B0503020204020204" pitchFamily="34" charset="-122"/>
                  <a:ea typeface="微软雅黑" panose="020B0503020204020204" pitchFamily="34" charset="-122"/>
                </a:rPr>
                <a:t>主导产品在全国细分市场占有率达到</a:t>
              </a:r>
              <a:r>
                <a:rPr lang="en-US" altLang="zh-CN" sz="1600" b="1" dirty="0">
                  <a:solidFill>
                    <a:srgbClr val="0070C0"/>
                  </a:solidFill>
                  <a:latin typeface="微软雅黑" panose="020B0503020204020204" pitchFamily="34" charset="-122"/>
                  <a:ea typeface="微软雅黑" panose="020B0503020204020204" pitchFamily="34" charset="-122"/>
                </a:rPr>
                <a:t>10%</a:t>
              </a:r>
              <a:r>
                <a:rPr lang="zh-CN" altLang="en-US" sz="1600" b="1" dirty="0">
                  <a:solidFill>
                    <a:srgbClr val="0070C0"/>
                  </a:solidFill>
                  <a:latin typeface="微软雅黑" panose="020B0503020204020204" pitchFamily="34" charset="-122"/>
                  <a:ea typeface="微软雅黑" panose="020B0503020204020204" pitchFamily="34" charset="-122"/>
                </a:rPr>
                <a:t>以上</a:t>
              </a:r>
              <a:r>
                <a:rPr lang="zh-CN" altLang="en-US" sz="1600" dirty="0">
                  <a:latin typeface="微软雅黑" panose="020B0503020204020204" pitchFamily="34" charset="-122"/>
                  <a:ea typeface="微软雅黑" panose="020B0503020204020204" pitchFamily="34" charset="-122"/>
                </a:rPr>
                <a:t>。一是强调是主导产品，也就是企业核心技术在该类产品中发挥重要作用，且该类产品收入之和占企业同期营业收入比重超过</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。二是细分市场占有率</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以上，不接收第三方机构出具的证明材料，</a:t>
              </a:r>
              <a:r>
                <a:rPr lang="en-US" altLang="zh-CN" sz="1600" dirty="0">
                  <a:latin typeface="微软雅黑" panose="020B0503020204020204" pitchFamily="34" charset="-122"/>
                  <a:ea typeface="微软雅黑" panose="020B0503020204020204" pitchFamily="34" charset="-122"/>
                </a:rPr>
                <a:t>企业只需提供1000字以内的说明即可。</a:t>
              </a:r>
              <a:endParaRPr lang="zh-CN" altLang="en-US" sz="16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00736" y="2847323"/>
              <a:ext cx="1945788" cy="367394"/>
              <a:chOff x="800736" y="2847323"/>
              <a:chExt cx="1945788" cy="367394"/>
            </a:xfrm>
          </p:grpSpPr>
          <p:sp>
            <p:nvSpPr>
              <p:cNvPr id="26" name="矩形 25"/>
              <p:cNvSpPr/>
              <p:nvPr>
                <p:custDataLst>
                  <p:tags r:id="rId11"/>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p:cNvSpPr txBox="1"/>
              <p:nvPr>
                <p:custDataLst>
                  <p:tags r:id="rId12"/>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9</a:t>
                </a:r>
                <a:r>
                  <a:rPr lang="zh-CN" altLang="en-US" dirty="0">
                    <a:sym typeface="+mn-ea"/>
                  </a:rPr>
                  <a:t>：</a:t>
                </a:r>
                <a:endParaRPr lang="zh-CN" altLang="en-US" dirty="0">
                  <a:sym typeface="+mn-ea"/>
                </a:endParaRPr>
              </a:p>
            </p:txBody>
          </p:sp>
          <p:sp>
            <p:nvSpPr>
              <p:cNvPr id="28" name="矩形 27"/>
              <p:cNvSpPr/>
              <p:nvPr>
                <p:custDataLst>
                  <p:tags r:id="rId13"/>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14"/>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15"/>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16"/>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9357844" y="3317294"/>
            <a:ext cx="2884170" cy="3522345"/>
            <a:chOff x="800736" y="2847323"/>
            <a:chExt cx="2747434" cy="3355355"/>
          </a:xfrm>
        </p:grpSpPr>
        <p:sp>
          <p:nvSpPr>
            <p:cNvPr id="4" name="îṣľide"/>
            <p:cNvSpPr/>
            <p:nvPr>
              <p:custDataLst>
                <p:tags r:id="rId17"/>
              </p:custDataLst>
            </p:nvPr>
          </p:nvSpPr>
          <p:spPr>
            <a:xfrm>
              <a:off x="896621" y="2914356"/>
              <a:ext cx="2651292" cy="3082536"/>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6" name="文本框 5"/>
            <p:cNvSpPr txBox="1"/>
            <p:nvPr>
              <p:custDataLst>
                <p:tags r:id="rId18"/>
              </p:custDataLst>
            </p:nvPr>
          </p:nvSpPr>
          <p:spPr>
            <a:xfrm>
              <a:off x="878767" y="3237481"/>
              <a:ext cx="2669403" cy="2965197"/>
            </a:xfrm>
            <a:prstGeom prst="rect">
              <a:avLst/>
            </a:prstGeom>
            <a:noFill/>
          </p:spPr>
          <p:txBody>
            <a:bodyPr wrap="square" rtlCol="0">
              <a:noAutofit/>
            </a:bodyPr>
            <a:lstStyle/>
            <a:p>
              <a:pPr marL="179705" indent="-179705">
                <a:lnSpc>
                  <a:spcPct val="150000"/>
                </a:lnSpc>
                <a:buClr>
                  <a:srgbClr val="0070C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所称</a:t>
              </a:r>
              <a:r>
                <a:rPr lang="zh-CN" altLang="en-US" sz="1600" b="1" dirty="0">
                  <a:solidFill>
                    <a:srgbClr val="0070C0"/>
                  </a:solidFill>
                  <a:latin typeface="微软雅黑" panose="020B0503020204020204" pitchFamily="34" charset="-122"/>
                  <a:ea typeface="微软雅黑" panose="020B0503020204020204" pitchFamily="34" charset="-122"/>
                </a:rPr>
                <a:t>拥有自主品牌</a:t>
              </a:r>
              <a:r>
                <a:rPr lang="zh-CN" altLang="en-US" sz="1600" dirty="0">
                  <a:latin typeface="微软雅黑" panose="020B0503020204020204" pitchFamily="34" charset="-122"/>
                  <a:ea typeface="微软雅黑" panose="020B0503020204020204" pitchFamily="34" charset="-122"/>
                </a:rPr>
                <a:t>是指主营业务产品或服务具有自主知识产权，且符合下列条件之一：</a:t>
              </a:r>
              <a:endParaRPr lang="zh-CN" altLang="en-US" sz="1600" dirty="0">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产品或服务已经国家知识产权局商标局正式注册。</a:t>
              </a:r>
              <a:endParaRPr lang="zh-CN" altLang="en-US" sz="1600" dirty="0">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产品或服务已经实现收入。</a:t>
              </a:r>
              <a:endParaRPr lang="zh-CN" altLang="en-US" sz="16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800736" y="2847323"/>
              <a:ext cx="1945788" cy="367394"/>
              <a:chOff x="800736" y="2847323"/>
              <a:chExt cx="1945788" cy="367394"/>
            </a:xfrm>
          </p:grpSpPr>
          <p:sp>
            <p:nvSpPr>
              <p:cNvPr id="8" name="矩形 7"/>
              <p:cNvSpPr/>
              <p:nvPr>
                <p:custDataLst>
                  <p:tags r:id="rId19"/>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custDataLst>
                  <p:tags r:id="rId20"/>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10</a:t>
                </a:r>
                <a:r>
                  <a:rPr lang="zh-CN" altLang="en-US" dirty="0">
                    <a:sym typeface="+mn-ea"/>
                  </a:rPr>
                  <a:t>：</a:t>
                </a:r>
                <a:endParaRPr lang="zh-CN" altLang="en-US" dirty="0">
                  <a:sym typeface="+mn-ea"/>
                </a:endParaRPr>
              </a:p>
            </p:txBody>
          </p:sp>
          <p:sp>
            <p:nvSpPr>
              <p:cNvPr id="12" name="矩形 11"/>
              <p:cNvSpPr/>
              <p:nvPr>
                <p:custDataLst>
                  <p:tags r:id="rId21"/>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22"/>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23"/>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24"/>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5"/>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34389"/>
    </mc:Choice>
    <mc:Fallback>
      <p:transition spd="slow" advTm="1343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sp>
        <p:nvSpPr>
          <p:cNvPr id="9" name="文本框 8"/>
          <p:cNvSpPr txBox="1"/>
          <p:nvPr/>
        </p:nvSpPr>
        <p:spPr>
          <a:xfrm>
            <a:off x="687114" y="2159676"/>
            <a:ext cx="11579842" cy="473188"/>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36000" rIns="264542" bIns="108000" rtlCol="0" anchor="ctr">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ts val="2940"/>
              </a:lnSpc>
            </a:pPr>
            <a:r>
              <a:rPr kumimoji="1" lang="zh-CN" altLang="en-US" sz="1600" b="1" dirty="0">
                <a:solidFill>
                  <a:srgbClr val="0273C0"/>
                </a:solidFill>
                <a:latin typeface="微软雅黑" panose="020B0503020204020204" pitchFamily="34" charset="-122"/>
                <a:ea typeface="微软雅黑" panose="020B0503020204020204" pitchFamily="34" charset="-122"/>
              </a:rPr>
              <a:t>（五）创新能力指标。</a:t>
            </a:r>
            <a:r>
              <a:rPr kumimoji="1" lang="zh-CN" altLang="en-US" sz="1600" dirty="0">
                <a:solidFill>
                  <a:schemeClr val="tx1"/>
                </a:solidFill>
                <a:latin typeface="微软雅黑" panose="020B0503020204020204" pitchFamily="34" charset="-122"/>
                <a:ea typeface="微软雅黑" panose="020B0503020204020204" pitchFamily="34" charset="-122"/>
              </a:rPr>
              <a:t>满足一般性条件或创新直通条件。</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055019" y="2735666"/>
            <a:ext cx="6211937" cy="3959947"/>
            <a:chOff x="800736" y="2847323"/>
            <a:chExt cx="5917435" cy="3772209"/>
          </a:xfrm>
        </p:grpSpPr>
        <p:sp>
          <p:nvSpPr>
            <p:cNvPr id="19" name="îṣľide"/>
            <p:cNvSpPr/>
            <p:nvPr>
              <p:custDataLst>
                <p:tags r:id="rId1"/>
              </p:custDataLst>
            </p:nvPr>
          </p:nvSpPr>
          <p:spPr>
            <a:xfrm>
              <a:off x="896621" y="2914357"/>
              <a:ext cx="5821550" cy="3705175"/>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24" name="文本框 23"/>
            <p:cNvSpPr txBox="1"/>
            <p:nvPr>
              <p:custDataLst>
                <p:tags r:id="rId2"/>
              </p:custDataLst>
            </p:nvPr>
          </p:nvSpPr>
          <p:spPr>
            <a:xfrm>
              <a:off x="835820" y="3153400"/>
              <a:ext cx="5803365" cy="3334182"/>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三项中的第一项主要是研发收入指标。总体上，为不同收入水平的中小企业都提供了通道。</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亿元及以上为一档，近</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年研发强度要求均不低于</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5000</a:t>
              </a:r>
              <a:r>
                <a:rPr lang="zh-CN" altLang="en-US" sz="1400" dirty="0">
                  <a:latin typeface="微软雅黑" panose="020B0503020204020204" pitchFamily="34" charset="-122"/>
                  <a:ea typeface="微软雅黑" panose="020B0503020204020204" pitchFamily="34" charset="-122"/>
                </a:rPr>
                <a:t>万元到</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亿元为一档，近</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年研发强度要求均不低于</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5000</a:t>
              </a:r>
              <a:r>
                <a:rPr lang="zh-CN" altLang="en-US" sz="1400" dirty="0">
                  <a:latin typeface="微软雅黑" panose="020B0503020204020204" pitchFamily="34" charset="-122"/>
                  <a:ea typeface="微软雅黑" panose="020B0503020204020204" pitchFamily="34" charset="-122"/>
                </a:rPr>
                <a:t>万元以下为第三个档，要求近</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年新增股权融资合计</a:t>
              </a:r>
              <a:r>
                <a:rPr lang="en-US" altLang="zh-CN" sz="1400" dirty="0">
                  <a:latin typeface="微软雅黑" panose="020B0503020204020204" pitchFamily="34" charset="-122"/>
                  <a:ea typeface="微软雅黑" panose="020B0503020204020204" pitchFamily="34" charset="-122"/>
                </a:rPr>
                <a:t>8000</a:t>
              </a:r>
              <a:r>
                <a:rPr lang="zh-CN" altLang="en-US" sz="1400" dirty="0">
                  <a:latin typeface="微软雅黑" panose="020B0503020204020204" pitchFamily="34" charset="-122"/>
                  <a:ea typeface="微软雅黑" panose="020B0503020204020204" pitchFamily="34" charset="-122"/>
                </a:rPr>
                <a:t>万</a:t>
              </a:r>
              <a:r>
                <a:rPr lang="zh-CN" altLang="en-US" sz="1400" dirty="0">
                  <a:latin typeface="微软雅黑" panose="020B0503020204020204" pitchFamily="34" charset="-122"/>
                  <a:ea typeface="微软雅黑" panose="020B0503020204020204" pitchFamily="34" charset="-122"/>
                  <a:sym typeface="+mn-ea"/>
                </a:rPr>
                <a:t>元</a:t>
              </a:r>
              <a:r>
                <a:rPr lang="zh-CN" altLang="en-US" sz="1400" dirty="0">
                  <a:latin typeface="微软雅黑" panose="020B0503020204020204" pitchFamily="34" charset="-122"/>
                  <a:ea typeface="微软雅黑" panose="020B0503020204020204" pitchFamily="34" charset="-122"/>
                </a:rPr>
                <a:t>以上，且研发费用总额</a:t>
              </a:r>
              <a:r>
                <a:rPr lang="en-US" altLang="zh-CN" sz="1400" dirty="0">
                  <a:latin typeface="微软雅黑" panose="020B0503020204020204" pitchFamily="34" charset="-122"/>
                  <a:ea typeface="微软雅黑" panose="020B0503020204020204" pitchFamily="34" charset="-122"/>
                </a:rPr>
                <a:t>3000</a:t>
              </a:r>
              <a:r>
                <a:rPr lang="zh-CN" altLang="en-US" sz="1400" dirty="0">
                  <a:latin typeface="微软雅黑" panose="020B0503020204020204" pitchFamily="34" charset="-122"/>
                  <a:ea typeface="微软雅黑" panose="020B0503020204020204" pitchFamily="34" charset="-122"/>
                </a:rPr>
                <a:t>万元以上、研发人员占企业职工总数比重</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以上。</a:t>
              </a:r>
              <a:endParaRPr lang="en-US" altLang="zh-CN" sz="1400" dirty="0">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特别要注意的是，</a:t>
              </a:r>
              <a:r>
                <a:rPr lang="zh-CN" altLang="en-US" sz="1400" b="1" dirty="0">
                  <a:solidFill>
                    <a:srgbClr val="0070C0"/>
                  </a:solidFill>
                  <a:latin typeface="微软雅黑" panose="020B0503020204020204" pitchFamily="34" charset="-122"/>
                  <a:ea typeface="微软雅黑" panose="020B0503020204020204" pitchFamily="34" charset="-122"/>
                </a:rPr>
                <a:t>股权融资</a:t>
              </a:r>
              <a:r>
                <a:rPr lang="zh-CN" altLang="en-US" sz="1400" dirty="0">
                  <a:latin typeface="微软雅黑" panose="020B0503020204020204" pitchFamily="34" charset="-122"/>
                  <a:ea typeface="微软雅黑" panose="020B0503020204020204" pitchFamily="34" charset="-122"/>
                </a:rPr>
                <a:t>必须是合格机构投资者的实缴额，所称“股权融资”是指公司股东稀释部分公司股权给投资人，以增资扩股（出让股权不超过 </a:t>
              </a:r>
              <a:r>
                <a:rPr lang="en-US" altLang="zh-CN" sz="1400" dirty="0">
                  <a:latin typeface="微软雅黑" panose="020B0503020204020204" pitchFamily="34" charset="-122"/>
                  <a:ea typeface="微软雅黑" panose="020B0503020204020204" pitchFamily="34" charset="-122"/>
                </a:rPr>
                <a:t>30%</a:t>
              </a:r>
              <a:r>
                <a:rPr lang="zh-CN" altLang="en-US" sz="1400" dirty="0">
                  <a:latin typeface="微软雅黑" panose="020B0503020204020204" pitchFamily="34" charset="-122"/>
                  <a:ea typeface="微软雅黑" panose="020B0503020204020204" pitchFamily="34" charset="-122"/>
                </a:rPr>
                <a:t>）的方式引进新的股东，从而取得公司融资的方式。所称</a:t>
              </a:r>
              <a:r>
                <a:rPr lang="zh-CN" altLang="en-US" sz="1400" b="1" dirty="0">
                  <a:solidFill>
                    <a:srgbClr val="0070C0"/>
                  </a:solidFill>
                  <a:latin typeface="微软雅黑" panose="020B0503020204020204" pitchFamily="34" charset="-122"/>
                  <a:ea typeface="微软雅黑" panose="020B0503020204020204" pitchFamily="34" charset="-122"/>
                </a:rPr>
                <a:t>“合格机构投资者”</a:t>
              </a:r>
              <a:r>
                <a:rPr lang="zh-CN" altLang="en-US" sz="1400" dirty="0">
                  <a:latin typeface="微软雅黑" panose="020B0503020204020204" pitchFamily="34" charset="-122"/>
                  <a:ea typeface="微软雅黑" panose="020B0503020204020204" pitchFamily="34" charset="-122"/>
                </a:rPr>
                <a:t>是指符合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创业投资企业管理暂行办法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或者</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私募投资基金监督管理暂行办法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相关规定，按照上述规定完成备案且规范运作的创业投资基金及私募股权。</a:t>
              </a:r>
              <a:endParaRPr lang="zh-CN" altLang="en-US" sz="14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00736" y="2847323"/>
              <a:ext cx="1945788" cy="367394"/>
              <a:chOff x="800736" y="2847323"/>
              <a:chExt cx="1945788" cy="367394"/>
            </a:xfrm>
          </p:grpSpPr>
          <p:sp>
            <p:nvSpPr>
              <p:cNvPr id="26" name="矩形 25"/>
              <p:cNvSpPr/>
              <p:nvPr>
                <p:custDataLst>
                  <p:tags r:id="rId3"/>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p:cNvSpPr txBox="1"/>
              <p:nvPr>
                <p:custDataLst>
                  <p:tags r:id="rId4"/>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11</a:t>
                </a:r>
                <a:r>
                  <a:rPr lang="zh-CN" altLang="en-US" dirty="0">
                    <a:sym typeface="+mn-ea"/>
                  </a:rPr>
                  <a:t>：</a:t>
                </a:r>
                <a:endParaRPr lang="zh-CN" altLang="en-US" dirty="0">
                  <a:sym typeface="+mn-ea"/>
                </a:endParaRPr>
              </a:p>
            </p:txBody>
          </p:sp>
          <p:sp>
            <p:nvSpPr>
              <p:cNvPr id="28" name="矩形 27"/>
              <p:cNvSpPr/>
              <p:nvPr>
                <p:custDataLst>
                  <p:tags r:id="rId5"/>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6"/>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7"/>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8"/>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îṣľide"/>
          <p:cNvSpPr/>
          <p:nvPr>
            <p:custDataLst>
              <p:tags r:id="rId9"/>
            </p:custDataLst>
          </p:nvPr>
        </p:nvSpPr>
        <p:spPr>
          <a:xfrm>
            <a:off x="665586" y="2845789"/>
            <a:ext cx="4753065" cy="3798377"/>
          </a:xfrm>
          <a:prstGeom prst="round2DiagRect">
            <a:avLst>
              <a:gd name="adj1" fmla="val 8155"/>
              <a:gd name="adj2" fmla="val 0"/>
            </a:avLst>
          </a:prstGeom>
          <a:solidFill>
            <a:srgbClr val="B4C7E7">
              <a:alpha val="60000"/>
            </a:srgb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34" name="文本框 33"/>
          <p:cNvSpPr txBox="1"/>
          <p:nvPr/>
        </p:nvSpPr>
        <p:spPr>
          <a:xfrm>
            <a:off x="847868" y="2887373"/>
            <a:ext cx="4451317" cy="3784600"/>
          </a:xfrm>
          <a:prstGeom prst="rect">
            <a:avLst/>
          </a:prstGeom>
          <a:noFill/>
        </p:spPr>
        <p:txBody>
          <a:bodyPr wrap="square">
            <a:spAutoFit/>
          </a:bodyPr>
          <a:lstStyle/>
          <a:p>
            <a:pPr indent="426720" algn="just">
              <a:lnSpc>
                <a:spcPct val="150000"/>
              </a:lnSpc>
              <a:spcBef>
                <a:spcPts val="0"/>
              </a:spcBef>
              <a:spcAft>
                <a:spcPts val="0"/>
              </a:spcAft>
            </a:pPr>
            <a:r>
              <a:rPr lang="en-US" altLang="zh-CN" sz="1600" b="1" kern="100" dirty="0">
                <a:latin typeface="Times New Roman" panose="02020603050405020304" charset="0"/>
                <a:ea typeface="楷体_GB2312" panose="02010609030101010101" pitchFamily="49" charset="-122"/>
                <a:cs typeface="Times New Roman" panose="02020603050405020304" charset="0"/>
              </a:rPr>
              <a:t>1.一般性条件。</a:t>
            </a:r>
            <a:r>
              <a:rPr lang="zh-CN" altLang="en-US" sz="1600" b="1" kern="100" dirty="0">
                <a:latin typeface="楷体_GB2312" panose="02010609030101010101" pitchFamily="49" charset="-122"/>
                <a:ea typeface="楷体_GB2312" panose="02010609030101010101" pitchFamily="49" charset="-122"/>
                <a:cs typeface="Times New Roman" panose="02020603050405020304" charset="0"/>
              </a:rPr>
              <a:t>需</a:t>
            </a:r>
            <a:r>
              <a:rPr lang="zh-CN" altLang="en-US" sz="1600" dirty="0">
                <a:solidFill>
                  <a:schemeClr val="tx1"/>
                </a:solidFill>
                <a:latin typeface="黑体" panose="02010609060101010101" charset="-122"/>
                <a:ea typeface="黑体" panose="02010609060101010101" charset="-122"/>
              </a:rPr>
              <a:t>同时</a:t>
            </a:r>
            <a:r>
              <a:rPr lang="zh-CN" altLang="en-US" sz="1600" b="1" kern="100" dirty="0">
                <a:latin typeface="楷体_GB2312" panose="02010609030101010101" pitchFamily="49" charset="-122"/>
                <a:ea typeface="楷体_GB2312" panose="02010609030101010101" pitchFamily="49" charset="-122"/>
                <a:cs typeface="Times New Roman" panose="02020603050405020304" charset="0"/>
              </a:rPr>
              <a:t>满足以下三项：</a:t>
            </a:r>
            <a:endParaRPr lang="zh-CN" altLang="en-US" sz="1600" b="1" kern="100" dirty="0">
              <a:latin typeface="楷体_GB2312" panose="02010609030101010101" pitchFamily="49" charset="-122"/>
              <a:ea typeface="楷体_GB2312" panose="02010609030101010101" pitchFamily="49" charset="-122"/>
              <a:cs typeface="Times New Roman" panose="02020603050405020304" charset="0"/>
            </a:endParaRPr>
          </a:p>
          <a:p>
            <a:pPr indent="426720" algn="just">
              <a:lnSpc>
                <a:spcPct val="150000"/>
              </a:lnSpc>
              <a:spcBef>
                <a:spcPts val="0"/>
              </a:spcBef>
              <a:spcAft>
                <a:spcPts val="0"/>
              </a:spcAft>
            </a:pP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a:t>
            </a:r>
            <a:r>
              <a:rPr lang="en-US" altLang="zh-CN" sz="1600" kern="100" dirty="0">
                <a:latin typeface="Times New Roman" panose="02020603050405020304" charset="0"/>
                <a:ea typeface="楷体_GB2312" panose="02010609030101010101" pitchFamily="49" charset="-122"/>
                <a:cs typeface="Times New Roman" panose="02020603050405020304" charset="0"/>
              </a:rPr>
              <a:t>1</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）上年度营业收入总额在</a:t>
            </a:r>
            <a:r>
              <a:rPr lang="en-US" altLang="zh-CN" sz="1600" kern="100" dirty="0">
                <a:latin typeface="Times New Roman" panose="02020603050405020304" charset="0"/>
                <a:ea typeface="楷体_GB2312" panose="02010609030101010101" pitchFamily="49" charset="-122"/>
                <a:cs typeface="Times New Roman" panose="02020603050405020304" charset="0"/>
              </a:rPr>
              <a:t>1</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亿元以上的企业，近</a:t>
            </a:r>
            <a:r>
              <a:rPr lang="en-US" altLang="zh-CN" sz="1600" kern="100" dirty="0">
                <a:latin typeface="Times New Roman" panose="02020603050405020304" charset="0"/>
                <a:ea typeface="楷体_GB2312" panose="02010609030101010101" pitchFamily="49" charset="-122"/>
                <a:cs typeface="Times New Roman" panose="02020603050405020304" charset="0"/>
              </a:rPr>
              <a:t>2</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年研发费用总额占营业收入总额比重均不低于</a:t>
            </a:r>
            <a:r>
              <a:rPr lang="en-US" altLang="zh-CN" sz="1600" kern="100" dirty="0">
                <a:latin typeface="Times New Roman" panose="02020603050405020304" charset="0"/>
                <a:ea typeface="楷体_GB2312" panose="02010609030101010101" pitchFamily="49" charset="-122"/>
                <a:cs typeface="Times New Roman" panose="02020603050405020304" charset="0"/>
              </a:rPr>
              <a:t>3%</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；上年度营业收入总额在</a:t>
            </a:r>
            <a:r>
              <a:rPr lang="en-US" altLang="zh-CN" sz="1600" kern="100" dirty="0">
                <a:latin typeface="Times New Roman" panose="02020603050405020304" charset="0"/>
                <a:ea typeface="楷体_GB2312" panose="02010609030101010101" pitchFamily="49" charset="-122"/>
                <a:cs typeface="Times New Roman" panose="02020603050405020304" charset="0"/>
              </a:rPr>
              <a:t>5000</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万元</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a:t>
            </a:r>
            <a:r>
              <a:rPr lang="en-US" altLang="zh-CN" sz="1600" kern="100" dirty="0">
                <a:latin typeface="Times New Roman" panose="02020603050405020304" charset="0"/>
                <a:ea typeface="楷体_GB2312" panose="02010609030101010101" pitchFamily="49" charset="-122"/>
                <a:cs typeface="Times New Roman" panose="02020603050405020304" charset="0"/>
              </a:rPr>
              <a:t>1</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亿元的企业，近</a:t>
            </a:r>
            <a:r>
              <a:rPr lang="en-US" altLang="zh-CN" sz="1600" kern="100" dirty="0">
                <a:latin typeface="Times New Roman" panose="02020603050405020304" charset="0"/>
                <a:ea typeface="楷体_GB2312" panose="02010609030101010101" pitchFamily="49" charset="-122"/>
                <a:cs typeface="Times New Roman" panose="02020603050405020304" charset="0"/>
              </a:rPr>
              <a:t>2</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年研发费用总额占营业收入总额比重均不低于</a:t>
            </a:r>
            <a:r>
              <a:rPr lang="en-US" altLang="zh-CN" sz="1600" kern="100" dirty="0">
                <a:latin typeface="Times New Roman" panose="02020603050405020304" charset="0"/>
                <a:ea typeface="楷体_GB2312" panose="02010609030101010101" pitchFamily="49" charset="-122"/>
                <a:cs typeface="Times New Roman" panose="02020603050405020304" charset="0"/>
              </a:rPr>
              <a:t>6%</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；上年度营业收入总额在</a:t>
            </a:r>
            <a:r>
              <a:rPr lang="en-US" altLang="zh-CN" sz="1600" kern="100" dirty="0">
                <a:latin typeface="Times New Roman" panose="02020603050405020304" charset="0"/>
                <a:ea typeface="楷体_GB2312" panose="02010609030101010101" pitchFamily="49" charset="-122"/>
                <a:cs typeface="Times New Roman" panose="02020603050405020304" charset="0"/>
              </a:rPr>
              <a:t>5000</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万元以下的企业，同时满足近</a:t>
            </a:r>
            <a:r>
              <a:rPr lang="en-US" altLang="zh-CN" sz="1600" kern="100" dirty="0">
                <a:latin typeface="Times New Roman" panose="02020603050405020304" charset="0"/>
                <a:ea typeface="楷体_GB2312" panose="02010609030101010101" pitchFamily="49" charset="-122"/>
                <a:cs typeface="Times New Roman" panose="02020603050405020304" charset="0"/>
              </a:rPr>
              <a:t>2</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年新增股权融资总额（合格机构投资者的实缴额）</a:t>
            </a:r>
            <a:r>
              <a:rPr lang="en-US" altLang="zh-CN" sz="1600" kern="100" dirty="0">
                <a:latin typeface="Times New Roman" panose="02020603050405020304" charset="0"/>
                <a:ea typeface="楷体_GB2312" panose="02010609030101010101" pitchFamily="49" charset="-122"/>
                <a:cs typeface="Times New Roman" panose="02020603050405020304" charset="0"/>
              </a:rPr>
              <a:t>8000</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万元以上，且研发费用总额</a:t>
            </a:r>
            <a:r>
              <a:rPr lang="en-US" altLang="zh-CN" sz="1600" kern="100" dirty="0">
                <a:latin typeface="Times New Roman" panose="02020603050405020304" charset="0"/>
                <a:ea typeface="楷体_GB2312" panose="02010609030101010101" pitchFamily="49" charset="-122"/>
                <a:cs typeface="Times New Roman" panose="02020603050405020304" charset="0"/>
              </a:rPr>
              <a:t>3000</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万元以上、研发人员占企业职工总数比重</a:t>
            </a:r>
            <a:r>
              <a:rPr lang="en-US" altLang="zh-CN" sz="1600" kern="100" dirty="0">
                <a:latin typeface="Times New Roman" panose="02020603050405020304" charset="0"/>
                <a:ea typeface="楷体_GB2312" panose="02010609030101010101" pitchFamily="49" charset="-122"/>
                <a:cs typeface="Times New Roman" panose="02020603050405020304" charset="0"/>
              </a:rPr>
              <a:t>50%</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以上。</a:t>
            </a:r>
            <a:endParaRPr lang="zh-CN" altLang="en-US" sz="1600" kern="100" dirty="0">
              <a:latin typeface="Calibri" panose="020F0502020204030204" pitchFamily="34" charset="0"/>
              <a:cs typeface="Times New Roman" panose="02020603050405020304" charset="0"/>
            </a:endParaRPr>
          </a:p>
        </p:txBody>
      </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0"/>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46063"/>
    </mc:Choice>
    <mc:Fallback>
      <p:transition spd="slow" advTm="1460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 name="îṣľide"/>
          <p:cNvSpPr/>
          <p:nvPr>
            <p:custDataLst>
              <p:tags r:id="rId1"/>
            </p:custDataLst>
          </p:nvPr>
        </p:nvSpPr>
        <p:spPr>
          <a:xfrm>
            <a:off x="665586" y="2845789"/>
            <a:ext cx="4753065" cy="3798377"/>
          </a:xfrm>
          <a:prstGeom prst="round2DiagRect">
            <a:avLst>
              <a:gd name="adj1" fmla="val 8155"/>
              <a:gd name="adj2" fmla="val 0"/>
            </a:avLst>
          </a:prstGeom>
          <a:solidFill>
            <a:srgbClr val="B4C7E7">
              <a:alpha val="60000"/>
            </a:srgb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sp>
        <p:nvSpPr>
          <p:cNvPr id="9" name="文本框 8"/>
          <p:cNvSpPr txBox="1"/>
          <p:nvPr/>
        </p:nvSpPr>
        <p:spPr>
          <a:xfrm>
            <a:off x="687114" y="2159676"/>
            <a:ext cx="11579842" cy="473188"/>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36000" rIns="264542" bIns="108000" rtlCol="0" anchor="ctr">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ts val="2940"/>
              </a:lnSpc>
            </a:pPr>
            <a:r>
              <a:rPr kumimoji="1" lang="zh-CN" altLang="en-US" sz="1600" b="1" dirty="0">
                <a:solidFill>
                  <a:srgbClr val="0273C0"/>
                </a:solidFill>
                <a:latin typeface="微软雅黑" panose="020B0503020204020204" pitchFamily="34" charset="-122"/>
                <a:ea typeface="微软雅黑" panose="020B0503020204020204" pitchFamily="34" charset="-122"/>
              </a:rPr>
              <a:t>（五）创新能力指标。</a:t>
            </a:r>
            <a:r>
              <a:rPr kumimoji="1" lang="zh-CN" altLang="en-US" sz="1600" dirty="0">
                <a:solidFill>
                  <a:schemeClr val="tx1"/>
                </a:solidFill>
                <a:latin typeface="微软雅黑" panose="020B0503020204020204" pitchFamily="34" charset="-122"/>
                <a:ea typeface="微软雅黑" panose="020B0503020204020204" pitchFamily="34" charset="-122"/>
              </a:rPr>
              <a:t>满足一般性条件或创新直通条件。</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47868" y="2887373"/>
            <a:ext cx="4336325" cy="3046095"/>
          </a:xfrm>
          <a:prstGeom prst="rect">
            <a:avLst/>
          </a:prstGeom>
          <a:noFill/>
        </p:spPr>
        <p:txBody>
          <a:bodyPr wrap="square">
            <a:spAutoFit/>
          </a:bodyPr>
          <a:lstStyle/>
          <a:p>
            <a:pPr indent="426720" algn="just">
              <a:lnSpc>
                <a:spcPct val="150000"/>
              </a:lnSpc>
              <a:spcBef>
                <a:spcPts val="0"/>
              </a:spcBef>
              <a:spcAft>
                <a:spcPts val="0"/>
              </a:spcAft>
            </a:pPr>
            <a:r>
              <a:rPr lang="en-US" altLang="zh-CN" sz="1600" b="1" kern="100" dirty="0">
                <a:latin typeface="Times New Roman" panose="02020603050405020304" charset="0"/>
                <a:ea typeface="楷体_GB2312" panose="02010609030101010101" pitchFamily="49" charset="-122"/>
                <a:cs typeface="Times New Roman" panose="02020603050405020304" charset="0"/>
              </a:rPr>
              <a:t>1.</a:t>
            </a:r>
            <a:r>
              <a:rPr lang="zh-CN" altLang="en-US" sz="1600" b="1" kern="100" dirty="0">
                <a:latin typeface="楷体_GB2312" panose="02010609030101010101" pitchFamily="49" charset="-122"/>
                <a:ea typeface="楷体_GB2312" panose="02010609030101010101" pitchFamily="49" charset="-122"/>
                <a:cs typeface="Times New Roman" panose="02020603050405020304" charset="0"/>
              </a:rPr>
              <a:t>一般性条件。需</a:t>
            </a:r>
            <a:r>
              <a:rPr lang="zh-CN" altLang="en-US" sz="1600" dirty="0">
                <a:latin typeface="黑体" panose="02010609060101010101" charset="-122"/>
                <a:ea typeface="黑体" panose="02010609060101010101" charset="-122"/>
              </a:rPr>
              <a:t>同时</a:t>
            </a:r>
            <a:r>
              <a:rPr lang="zh-CN" altLang="en-US" sz="1600" b="1" kern="100" dirty="0">
                <a:latin typeface="楷体_GB2312" panose="02010609030101010101" pitchFamily="49" charset="-122"/>
                <a:ea typeface="楷体_GB2312" panose="02010609030101010101" pitchFamily="49" charset="-122"/>
                <a:cs typeface="Times New Roman" panose="02020603050405020304" charset="0"/>
              </a:rPr>
              <a:t>满足以下三项：</a:t>
            </a:r>
            <a:endParaRPr lang="zh-CN" altLang="en-US" sz="1600" b="1" kern="100" dirty="0">
              <a:latin typeface="Calibri" panose="020F0502020204030204" pitchFamily="34" charset="0"/>
              <a:cs typeface="Times New Roman" panose="02020603050405020304" charset="0"/>
            </a:endParaRPr>
          </a:p>
          <a:p>
            <a:pPr indent="426720" algn="just">
              <a:lnSpc>
                <a:spcPct val="150000"/>
              </a:lnSpc>
              <a:spcBef>
                <a:spcPts val="0"/>
              </a:spcBef>
              <a:spcAft>
                <a:spcPts val="0"/>
              </a:spcAft>
            </a:pP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2</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）自建或与高等院校、科研机构联合建立研发机构，设立技术研究院、企业技术中心、企业工程中心、院士专家工作站、博士后工作站等。</a:t>
            </a:r>
            <a:endParaRPr lang="en-US" altLang="zh-CN" sz="1600" kern="100" dirty="0">
              <a:latin typeface="楷体_GB2312" panose="02010609030101010101" pitchFamily="49" charset="-122"/>
              <a:ea typeface="楷体_GB2312" panose="02010609030101010101" pitchFamily="49" charset="-122"/>
              <a:cs typeface="Times New Roman" panose="02020603050405020304" charset="0"/>
            </a:endParaRPr>
          </a:p>
          <a:p>
            <a:pPr indent="426720" algn="just">
              <a:lnSpc>
                <a:spcPct val="150000"/>
              </a:lnSpc>
              <a:spcBef>
                <a:spcPts val="0"/>
              </a:spcBef>
              <a:spcAft>
                <a:spcPts val="0"/>
              </a:spcAft>
            </a:pPr>
            <a:endParaRPr lang="en-US" altLang="zh-CN" sz="1600" kern="100" dirty="0">
              <a:latin typeface="楷体_GB2312" panose="02010609030101010101" pitchFamily="49" charset="-122"/>
              <a:ea typeface="楷体_GB2312" panose="02010609030101010101" pitchFamily="49" charset="-122"/>
              <a:cs typeface="Times New Roman" panose="02020603050405020304" charset="0"/>
            </a:endParaRPr>
          </a:p>
          <a:p>
            <a:pPr indent="426720" algn="just">
              <a:lnSpc>
                <a:spcPct val="150000"/>
              </a:lnSpc>
              <a:spcBef>
                <a:spcPts val="0"/>
              </a:spcBef>
              <a:spcAft>
                <a:spcPts val="0"/>
              </a:spcAft>
            </a:pP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3</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）拥有</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2</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项以上与主导产品相关的</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Ⅰ</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类知识产权，且实际应用并已产生经济效益。</a:t>
            </a:r>
            <a:endParaRPr lang="en-US" altLang="zh-CN" sz="1600" kern="100" dirty="0">
              <a:latin typeface="楷体_GB2312" panose="02010609030101010101" pitchFamily="49" charset="-122"/>
              <a:ea typeface="楷体_GB2312" panose="02010609030101010101" pitchFamily="49" charset="-122"/>
              <a:cs typeface="Times New Roman" panose="02020603050405020304" charset="0"/>
            </a:endParaRPr>
          </a:p>
        </p:txBody>
      </p:sp>
      <p:grpSp>
        <p:nvGrpSpPr>
          <p:cNvPr id="2" name="组合 1"/>
          <p:cNvGrpSpPr/>
          <p:nvPr>
            <p:custDataLst>
              <p:tags r:id="rId2"/>
            </p:custDataLst>
          </p:nvPr>
        </p:nvGrpSpPr>
        <p:grpSpPr>
          <a:xfrm>
            <a:off x="6055019" y="2735669"/>
            <a:ext cx="6285537" cy="1491614"/>
            <a:chOff x="800736" y="2847323"/>
            <a:chExt cx="5987546" cy="1420898"/>
          </a:xfrm>
        </p:grpSpPr>
        <p:sp>
          <p:nvSpPr>
            <p:cNvPr id="3" name="îṣľide"/>
            <p:cNvSpPr/>
            <p:nvPr>
              <p:custDataLst>
                <p:tags r:id="rId3"/>
              </p:custDataLst>
            </p:nvPr>
          </p:nvSpPr>
          <p:spPr>
            <a:xfrm>
              <a:off x="896914" y="2914466"/>
              <a:ext cx="5821512" cy="1353755"/>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5" name="文本框 4"/>
            <p:cNvSpPr txBox="1"/>
            <p:nvPr>
              <p:custDataLst>
                <p:tags r:id="rId4"/>
              </p:custDataLst>
            </p:nvPr>
          </p:nvSpPr>
          <p:spPr>
            <a:xfrm>
              <a:off x="896619" y="3223934"/>
              <a:ext cx="5891663" cy="720758"/>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三项中的第二项是研发机构指标。要强调的是，</a:t>
              </a:r>
              <a:r>
                <a:rPr lang="zh-CN" altLang="en-US" sz="1400" b="1" dirty="0">
                  <a:solidFill>
                    <a:srgbClr val="0070C0"/>
                  </a:solidFill>
                  <a:latin typeface="微软雅黑" panose="020B0503020204020204" pitchFamily="34" charset="-122"/>
                  <a:ea typeface="微软雅黑" panose="020B0503020204020204" pitchFamily="34" charset="-122"/>
                </a:rPr>
                <a:t>自建的研发机构</a:t>
              </a:r>
              <a:r>
                <a:rPr lang="zh-CN" altLang="en-US" sz="1400" dirty="0">
                  <a:latin typeface="微软雅黑" panose="020B0503020204020204" pitchFamily="34" charset="-122"/>
                  <a:ea typeface="微软雅黑" panose="020B0503020204020204" pitchFamily="34" charset="-122"/>
                </a:rPr>
                <a:t>也是允许的，该项条件是要求企业有规范的研发机构，提供的佐证材料能够证明研发机构的条件和能力即可。</a:t>
              </a:r>
              <a:endParaRPr lang="zh-CN" altLang="en-US" sz="14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800736" y="2847323"/>
              <a:ext cx="1945788" cy="367394"/>
              <a:chOff x="800736" y="2847323"/>
              <a:chExt cx="1945788" cy="367394"/>
            </a:xfrm>
          </p:grpSpPr>
          <p:sp>
            <p:nvSpPr>
              <p:cNvPr id="14" name="矩形 13"/>
              <p:cNvSpPr/>
              <p:nvPr>
                <p:custDataLst>
                  <p:tags r:id="rId5"/>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custDataLst>
                  <p:tags r:id="rId6"/>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12</a:t>
                </a:r>
                <a:r>
                  <a:rPr lang="zh-CN" altLang="en-US" dirty="0">
                    <a:sym typeface="+mn-ea"/>
                  </a:rPr>
                  <a:t>：</a:t>
                </a:r>
                <a:endParaRPr lang="zh-CN" altLang="en-US" dirty="0">
                  <a:sym typeface="+mn-ea"/>
                </a:endParaRPr>
              </a:p>
            </p:txBody>
          </p:sp>
          <p:sp>
            <p:nvSpPr>
              <p:cNvPr id="16" name="矩形 15"/>
              <p:cNvSpPr/>
              <p:nvPr>
                <p:custDataLst>
                  <p:tags r:id="rId7"/>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8"/>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9"/>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0"/>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 name="组合 21"/>
          <p:cNvGrpSpPr/>
          <p:nvPr>
            <p:custDataLst>
              <p:tags r:id="rId11"/>
            </p:custDataLst>
          </p:nvPr>
        </p:nvGrpSpPr>
        <p:grpSpPr>
          <a:xfrm>
            <a:off x="6054725" y="4319270"/>
            <a:ext cx="6212205" cy="2291715"/>
            <a:chOff x="800736" y="2847323"/>
            <a:chExt cx="5917435" cy="2354115"/>
          </a:xfrm>
        </p:grpSpPr>
        <p:sp>
          <p:nvSpPr>
            <p:cNvPr id="23" name="îṣľide"/>
            <p:cNvSpPr/>
            <p:nvPr>
              <p:custDataLst>
                <p:tags r:id="rId12"/>
              </p:custDataLst>
            </p:nvPr>
          </p:nvSpPr>
          <p:spPr>
            <a:xfrm>
              <a:off x="896621" y="2914356"/>
              <a:ext cx="5821550" cy="2287082"/>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32" name="文本框 31"/>
            <p:cNvSpPr txBox="1"/>
            <p:nvPr>
              <p:custDataLst>
                <p:tags r:id="rId13"/>
              </p:custDataLst>
            </p:nvPr>
          </p:nvSpPr>
          <p:spPr>
            <a:xfrm>
              <a:off x="896619" y="3143869"/>
              <a:ext cx="5821552" cy="2054942"/>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三项中的第三项是知识产权指标。申请企业要注意四点。一是2项以上。二是必须是Ⅰ类知识产权，包括发明专利（含国防专利）、植物新品种、国家级农作物品种、国家新药、国家一级中药保护品种、集成电路布图设计专有权。三是不包含转让未满</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年的知识产权。四是实际应用且产生经济效益，如果企业的专利与企业的主导产品没有关联，也是不符合的。目的是希望企业的科技创新引领产业创新，</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严防为申报而购买专利。</a:t>
              </a:r>
              <a:endParaRPr lang="zh-CN" altLang="en-US" sz="14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00736" y="2847323"/>
              <a:ext cx="1945788" cy="378328"/>
              <a:chOff x="800736" y="2847323"/>
              <a:chExt cx="1945788" cy="378328"/>
            </a:xfrm>
          </p:grpSpPr>
          <p:sp>
            <p:nvSpPr>
              <p:cNvPr id="36" name="矩形 35"/>
              <p:cNvSpPr/>
              <p:nvPr>
                <p:custDataLst>
                  <p:tags r:id="rId14"/>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p:cNvSpPr txBox="1"/>
              <p:nvPr>
                <p:custDataLst>
                  <p:tags r:id="rId15"/>
                </p:custDataLst>
              </p:nvPr>
            </p:nvSpPr>
            <p:spPr>
              <a:xfrm>
                <a:off x="896620" y="2847323"/>
                <a:ext cx="1714905" cy="378328"/>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13</a:t>
                </a:r>
                <a:r>
                  <a:rPr lang="zh-CN" altLang="en-US" dirty="0">
                    <a:sym typeface="+mn-ea"/>
                  </a:rPr>
                  <a:t>：</a:t>
                </a:r>
                <a:endParaRPr lang="zh-CN" altLang="en-US" dirty="0">
                  <a:sym typeface="+mn-ea"/>
                </a:endParaRPr>
              </a:p>
            </p:txBody>
          </p:sp>
          <p:sp>
            <p:nvSpPr>
              <p:cNvPr id="38" name="矩形 37"/>
              <p:cNvSpPr/>
              <p:nvPr>
                <p:custDataLst>
                  <p:tags r:id="rId16"/>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custDataLst>
                  <p:tags r:id="rId17"/>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custDataLst>
                  <p:tags r:id="rId18"/>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custDataLst>
                  <p:tags r:id="rId19"/>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8"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0"/>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04486"/>
    </mc:Choice>
    <mc:Fallback>
      <p:transition spd="slow" advTm="1044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ľide"/>
          <p:cNvSpPr/>
          <p:nvPr>
            <p:custDataLst>
              <p:tags r:id="rId1"/>
            </p:custDataLst>
          </p:nvPr>
        </p:nvSpPr>
        <p:spPr>
          <a:xfrm>
            <a:off x="665586" y="2845789"/>
            <a:ext cx="4753065" cy="3798377"/>
          </a:xfrm>
          <a:prstGeom prst="round2DiagRect">
            <a:avLst>
              <a:gd name="adj1" fmla="val 8155"/>
              <a:gd name="adj2" fmla="val 0"/>
            </a:avLst>
          </a:prstGeom>
          <a:solidFill>
            <a:srgbClr val="B4C7E7">
              <a:alpha val="60000"/>
            </a:srgb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sp>
        <p:nvSpPr>
          <p:cNvPr id="9" name="文本框 8"/>
          <p:cNvSpPr txBox="1"/>
          <p:nvPr/>
        </p:nvSpPr>
        <p:spPr>
          <a:xfrm>
            <a:off x="687114" y="2159676"/>
            <a:ext cx="11579842" cy="473188"/>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36000" rIns="264542" bIns="108000" rtlCol="0" anchor="ctr">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ts val="2940"/>
              </a:lnSpc>
            </a:pPr>
            <a:r>
              <a:rPr kumimoji="1" lang="zh-CN" altLang="en-US" sz="1600" b="1" dirty="0">
                <a:solidFill>
                  <a:srgbClr val="0273C0"/>
                </a:solidFill>
                <a:latin typeface="微软雅黑" panose="020B0503020204020204" pitchFamily="34" charset="-122"/>
                <a:ea typeface="微软雅黑" panose="020B0503020204020204" pitchFamily="34" charset="-122"/>
              </a:rPr>
              <a:t>（五）创新能力指标。</a:t>
            </a:r>
            <a:r>
              <a:rPr kumimoji="1" lang="zh-CN" altLang="en-US" sz="1600" dirty="0">
                <a:solidFill>
                  <a:schemeClr val="tx1"/>
                </a:solidFill>
                <a:latin typeface="微软雅黑" panose="020B0503020204020204" pitchFamily="34" charset="-122"/>
                <a:ea typeface="微软雅黑" panose="020B0503020204020204" pitchFamily="34" charset="-122"/>
              </a:rPr>
              <a:t>满足一般性条件或创新直通条件。</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47869" y="3389658"/>
            <a:ext cx="4264326" cy="2250616"/>
          </a:xfrm>
          <a:prstGeom prst="rect">
            <a:avLst/>
          </a:prstGeom>
          <a:noFill/>
        </p:spPr>
        <p:txBody>
          <a:bodyPr wrap="square">
            <a:spAutoFit/>
          </a:bodyPr>
          <a:lstStyle/>
          <a:p>
            <a:pPr indent="426720" algn="just">
              <a:lnSpc>
                <a:spcPct val="150000"/>
              </a:lnSpc>
              <a:spcBef>
                <a:spcPts val="0"/>
              </a:spcBef>
              <a:spcAft>
                <a:spcPts val="0"/>
              </a:spcAft>
            </a:pPr>
            <a:r>
              <a:rPr lang="en-US" altLang="zh-CN" sz="1600" b="1" kern="100" dirty="0">
                <a:latin typeface="Times New Roman" panose="02020603050405020304" charset="0"/>
                <a:ea typeface="楷体_GB2312" panose="02010609030101010101" pitchFamily="49" charset="-122"/>
                <a:cs typeface="Times New Roman" panose="02020603050405020304" charset="0"/>
              </a:rPr>
              <a:t>2.</a:t>
            </a:r>
            <a:r>
              <a:rPr lang="zh-CN" altLang="en-US" sz="1600" b="1" kern="100" dirty="0">
                <a:latin typeface="Times New Roman" panose="02020603050405020304" charset="0"/>
                <a:ea typeface="楷体_GB2312" panose="02010609030101010101" pitchFamily="49" charset="-122"/>
                <a:cs typeface="Times New Roman" panose="02020603050405020304" charset="0"/>
              </a:rPr>
              <a:t>创新直通条件。满足以下一项即可：</a:t>
            </a:r>
            <a:endParaRPr lang="zh-CN" altLang="en-US" sz="1600" b="1" kern="100" dirty="0">
              <a:latin typeface="Calibri" panose="020F0502020204030204" pitchFamily="34" charset="0"/>
              <a:cs typeface="Times New Roman" panose="02020603050405020304" charset="0"/>
            </a:endParaRPr>
          </a:p>
          <a:p>
            <a:pPr indent="426720" algn="just">
              <a:lnSpc>
                <a:spcPct val="150000"/>
              </a:lnSpc>
              <a:spcBef>
                <a:spcPts val="0"/>
              </a:spcBef>
              <a:spcAft>
                <a:spcPts val="0"/>
              </a:spcAft>
            </a:pP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1</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）近三年获得国家级科技奖励，并在获奖单位中排名前三。</a:t>
            </a:r>
            <a:endParaRPr lang="en-US" altLang="zh-CN" sz="1600" kern="100" dirty="0">
              <a:latin typeface="楷体_GB2312" panose="02010609030101010101" pitchFamily="49" charset="-122"/>
              <a:ea typeface="楷体_GB2312" panose="02010609030101010101" pitchFamily="49" charset="-122"/>
              <a:cs typeface="Times New Roman" panose="02020603050405020304" charset="0"/>
            </a:endParaRPr>
          </a:p>
          <a:p>
            <a:pPr indent="426720" algn="just">
              <a:lnSpc>
                <a:spcPct val="150000"/>
              </a:lnSpc>
              <a:spcBef>
                <a:spcPts val="0"/>
              </a:spcBef>
              <a:spcAft>
                <a:spcPts val="0"/>
              </a:spcAft>
            </a:pPr>
            <a:endParaRPr lang="en-US" altLang="zh-CN" sz="1600" kern="100" dirty="0">
              <a:latin typeface="楷体_GB2312" panose="02010609030101010101" pitchFamily="49" charset="-122"/>
              <a:ea typeface="楷体_GB2312" panose="02010609030101010101" pitchFamily="49" charset="-122"/>
              <a:cs typeface="Times New Roman" panose="02020603050405020304" charset="0"/>
            </a:endParaRPr>
          </a:p>
          <a:p>
            <a:pPr indent="426720" algn="just">
              <a:lnSpc>
                <a:spcPct val="150000"/>
              </a:lnSpc>
              <a:spcBef>
                <a:spcPts val="0"/>
              </a:spcBef>
              <a:spcAft>
                <a:spcPts val="0"/>
              </a:spcAft>
            </a:pP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2</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）近三年进入“创客中国”中小企业创新创业大赛全国</a:t>
            </a:r>
            <a:r>
              <a:rPr lang="en-US" altLang="zh-CN" sz="1600" kern="100" dirty="0">
                <a:latin typeface="楷体_GB2312" panose="02010609030101010101" pitchFamily="49" charset="-122"/>
                <a:ea typeface="楷体_GB2312" panose="02010609030101010101" pitchFamily="49" charset="-122"/>
                <a:cs typeface="Times New Roman" panose="02020603050405020304" charset="0"/>
              </a:rPr>
              <a:t>50</a:t>
            </a:r>
            <a:r>
              <a:rPr lang="zh-CN" altLang="en-US" sz="1600" kern="100" dirty="0">
                <a:latin typeface="楷体_GB2312" panose="02010609030101010101" pitchFamily="49" charset="-122"/>
                <a:ea typeface="楷体_GB2312" panose="02010609030101010101" pitchFamily="49" charset="-122"/>
                <a:cs typeface="Times New Roman" panose="02020603050405020304" charset="0"/>
              </a:rPr>
              <a:t>强企业组名单。</a:t>
            </a:r>
            <a:endParaRPr lang="en-US" altLang="zh-CN" sz="1600" kern="100" dirty="0">
              <a:latin typeface="楷体_GB2312" panose="02010609030101010101" pitchFamily="49" charset="-122"/>
              <a:ea typeface="楷体_GB2312" panose="02010609030101010101" pitchFamily="49" charset="-122"/>
              <a:cs typeface="Times New Roman" panose="02020603050405020304" charset="0"/>
            </a:endParaRPr>
          </a:p>
        </p:txBody>
      </p:sp>
      <p:grpSp>
        <p:nvGrpSpPr>
          <p:cNvPr id="18" name="组合 17"/>
          <p:cNvGrpSpPr/>
          <p:nvPr>
            <p:custDataLst>
              <p:tags r:id="rId2"/>
            </p:custDataLst>
          </p:nvPr>
        </p:nvGrpSpPr>
        <p:grpSpPr>
          <a:xfrm>
            <a:off x="6055019" y="2743965"/>
            <a:ext cx="6211937" cy="1215686"/>
            <a:chOff x="800736" y="2847323"/>
            <a:chExt cx="5917435" cy="1158051"/>
          </a:xfrm>
        </p:grpSpPr>
        <p:sp>
          <p:nvSpPr>
            <p:cNvPr id="19" name="îṣľide"/>
            <p:cNvSpPr/>
            <p:nvPr>
              <p:custDataLst>
                <p:tags r:id="rId3"/>
              </p:custDataLst>
            </p:nvPr>
          </p:nvSpPr>
          <p:spPr>
            <a:xfrm>
              <a:off x="896621" y="2914357"/>
              <a:ext cx="5821550" cy="1012268"/>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sz="1600" dirty="0"/>
            </a:p>
          </p:txBody>
        </p:sp>
        <p:sp>
          <p:nvSpPr>
            <p:cNvPr id="24" name="文本框 23"/>
            <p:cNvSpPr txBox="1"/>
            <p:nvPr>
              <p:custDataLst>
                <p:tags r:id="rId4"/>
              </p:custDataLst>
            </p:nvPr>
          </p:nvSpPr>
          <p:spPr>
            <a:xfrm>
              <a:off x="975215" y="3175612"/>
              <a:ext cx="5595806" cy="829762"/>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即符合两条</a:t>
              </a:r>
              <a:r>
                <a:rPr lang="zh-CN" altLang="en-US" sz="1400" b="1" dirty="0">
                  <a:solidFill>
                    <a:srgbClr val="0070C0"/>
                  </a:solidFill>
                  <a:latin typeface="微软雅黑" panose="020B0503020204020204" pitchFamily="34" charset="-122"/>
                  <a:ea typeface="微软雅黑" panose="020B0503020204020204" pitchFamily="34" charset="-122"/>
                </a:rPr>
                <a:t>创新直通条件</a:t>
              </a:r>
              <a:r>
                <a:rPr lang="zh-CN" altLang="en-US" sz="1400" dirty="0">
                  <a:latin typeface="微软雅黑" panose="020B0503020204020204" pitchFamily="34" charset="-122"/>
                  <a:ea typeface="微软雅黑" panose="020B0503020204020204" pitchFamily="34" charset="-122"/>
                </a:rPr>
                <a:t>中的其中一条，可以不用符合创新能力指标的一般性条件要求。</a:t>
              </a:r>
              <a:endParaRPr lang="zh-CN" altLang="en-US" sz="14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00736" y="2847323"/>
              <a:ext cx="1945788" cy="367394"/>
              <a:chOff x="800736" y="2847323"/>
              <a:chExt cx="1945788" cy="367394"/>
            </a:xfrm>
          </p:grpSpPr>
          <p:sp>
            <p:nvSpPr>
              <p:cNvPr id="26" name="矩形 25"/>
              <p:cNvSpPr/>
              <p:nvPr>
                <p:custDataLst>
                  <p:tags r:id="rId5"/>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 name="文本框 26"/>
              <p:cNvSpPr txBox="1"/>
              <p:nvPr>
                <p:custDataLst>
                  <p:tags r:id="rId6"/>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sz="1800" dirty="0">
                    <a:sym typeface="+mn-ea"/>
                  </a:rPr>
                  <a:t>解读</a:t>
                </a:r>
                <a:r>
                  <a:rPr lang="en-US" altLang="zh-CN" sz="1800" dirty="0">
                    <a:sym typeface="+mn-ea"/>
                  </a:rPr>
                  <a:t>14</a:t>
                </a:r>
                <a:r>
                  <a:rPr lang="zh-CN" altLang="en-US" sz="1800" dirty="0">
                    <a:sym typeface="+mn-ea"/>
                  </a:rPr>
                  <a:t>：</a:t>
                </a:r>
                <a:endParaRPr lang="zh-CN" altLang="en-US" sz="1800" dirty="0">
                  <a:sym typeface="+mn-ea"/>
                </a:endParaRPr>
              </a:p>
            </p:txBody>
          </p:sp>
          <p:sp>
            <p:nvSpPr>
              <p:cNvPr id="28" name="矩形 27"/>
              <p:cNvSpPr/>
              <p:nvPr>
                <p:custDataLst>
                  <p:tags r:id="rId7"/>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9" name="矩形 28"/>
              <p:cNvSpPr/>
              <p:nvPr>
                <p:custDataLst>
                  <p:tags r:id="rId8"/>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矩形 29"/>
              <p:cNvSpPr/>
              <p:nvPr>
                <p:custDataLst>
                  <p:tags r:id="rId9"/>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矩形 30"/>
              <p:cNvSpPr/>
              <p:nvPr>
                <p:custDataLst>
                  <p:tags r:id="rId10"/>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42" name="组合 41"/>
          <p:cNvGrpSpPr/>
          <p:nvPr>
            <p:custDataLst>
              <p:tags r:id="rId11"/>
            </p:custDataLst>
          </p:nvPr>
        </p:nvGrpSpPr>
        <p:grpSpPr>
          <a:xfrm>
            <a:off x="6055019" y="4073726"/>
            <a:ext cx="6211937" cy="1253906"/>
            <a:chOff x="800736" y="2847323"/>
            <a:chExt cx="5917435" cy="1194459"/>
          </a:xfrm>
        </p:grpSpPr>
        <p:sp>
          <p:nvSpPr>
            <p:cNvPr id="43" name="îṣľide"/>
            <p:cNvSpPr/>
            <p:nvPr>
              <p:custDataLst>
                <p:tags r:id="rId12"/>
              </p:custDataLst>
            </p:nvPr>
          </p:nvSpPr>
          <p:spPr>
            <a:xfrm>
              <a:off x="896621" y="2914357"/>
              <a:ext cx="5821550" cy="1059006"/>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sz="1600" dirty="0"/>
            </a:p>
          </p:txBody>
        </p:sp>
        <p:sp>
          <p:nvSpPr>
            <p:cNvPr id="44" name="文本框 43"/>
            <p:cNvSpPr txBox="1"/>
            <p:nvPr>
              <p:custDataLst>
                <p:tags r:id="rId13"/>
              </p:custDataLst>
            </p:nvPr>
          </p:nvSpPr>
          <p:spPr>
            <a:xfrm>
              <a:off x="975215" y="3193816"/>
              <a:ext cx="5595806" cy="847966"/>
            </a:xfrm>
            <a:prstGeom prst="rect">
              <a:avLst/>
            </a:prstGeom>
            <a:noFill/>
          </p:spPr>
          <p:txBody>
            <a:bodyPr wrap="square" rtlCol="0">
              <a:noAutofit/>
            </a:bodyPr>
            <a:lstStyle/>
            <a:p>
              <a:pPr marL="179705" indent="-179705">
                <a:lnSpc>
                  <a:spcPct val="150000"/>
                </a:lnSpc>
                <a:spcBef>
                  <a:spcPts val="0"/>
                </a:spcBef>
                <a:spcAft>
                  <a:spcPts val="0"/>
                </a:spcAft>
                <a:buSzPts val="1400"/>
                <a:buFont typeface="Arial" panose="020B0604020202020204" pitchFamily="34" charset="0"/>
                <a:buChar char="•"/>
              </a:pPr>
              <a:r>
                <a:rPr lang="zh-CN" altLang="zh-CN" sz="1400" b="1" dirty="0">
                  <a:solidFill>
                    <a:srgbClr val="0070C0"/>
                  </a:solidFill>
                  <a:latin typeface="微软雅黑" panose="020B0503020204020204" pitchFamily="34" charset="-122"/>
                  <a:ea typeface="微软雅黑" panose="020B0503020204020204" pitchFamily="34" charset="-122"/>
                </a:rPr>
                <a:t>国家级科技奖励</a:t>
              </a:r>
              <a:r>
                <a:rPr lang="zh-CN" altLang="zh-CN" sz="1400" dirty="0">
                  <a:latin typeface="微软雅黑" panose="020B0503020204020204" pitchFamily="34" charset="-122"/>
                  <a:ea typeface="微软雅黑" panose="020B0503020204020204" pitchFamily="34" charset="-122"/>
                </a:rPr>
                <a:t>包括国家科学技术进步奖、国家自然科学奖、国家技术发明奖，以及国防科技奖。</a:t>
              </a:r>
              <a:endParaRPr lang="zh-CN" altLang="zh-CN" sz="1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00736" y="2847323"/>
              <a:ext cx="1945788" cy="367394"/>
              <a:chOff x="800736" y="2847323"/>
              <a:chExt cx="1945788" cy="367394"/>
            </a:xfrm>
          </p:grpSpPr>
          <p:sp>
            <p:nvSpPr>
              <p:cNvPr id="46" name="矩形 45"/>
              <p:cNvSpPr/>
              <p:nvPr>
                <p:custDataLst>
                  <p:tags r:id="rId14"/>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7" name="文本框 46"/>
              <p:cNvSpPr txBox="1"/>
              <p:nvPr>
                <p:custDataLst>
                  <p:tags r:id="rId15"/>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sz="1800" dirty="0">
                    <a:sym typeface="+mn-ea"/>
                  </a:rPr>
                  <a:t>解读</a:t>
                </a:r>
                <a:r>
                  <a:rPr lang="en-US" altLang="zh-CN" sz="1800" dirty="0">
                    <a:sym typeface="+mn-ea"/>
                  </a:rPr>
                  <a:t>15</a:t>
                </a:r>
                <a:r>
                  <a:rPr lang="zh-CN" altLang="en-US" sz="1800" dirty="0">
                    <a:sym typeface="+mn-ea"/>
                  </a:rPr>
                  <a:t>：</a:t>
                </a:r>
                <a:endParaRPr lang="zh-CN" altLang="en-US" sz="1800" dirty="0">
                  <a:sym typeface="+mn-ea"/>
                </a:endParaRPr>
              </a:p>
            </p:txBody>
          </p:sp>
          <p:sp>
            <p:nvSpPr>
              <p:cNvPr id="48" name="矩形 47"/>
              <p:cNvSpPr/>
              <p:nvPr>
                <p:custDataLst>
                  <p:tags r:id="rId16"/>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9" name="矩形 48"/>
              <p:cNvSpPr/>
              <p:nvPr>
                <p:custDataLst>
                  <p:tags r:id="rId17"/>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矩形 49"/>
              <p:cNvSpPr/>
              <p:nvPr>
                <p:custDataLst>
                  <p:tags r:id="rId18"/>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矩形 50"/>
              <p:cNvSpPr/>
              <p:nvPr>
                <p:custDataLst>
                  <p:tags r:id="rId19"/>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52" name="组合 51"/>
          <p:cNvGrpSpPr/>
          <p:nvPr>
            <p:custDataLst>
              <p:tags r:id="rId20"/>
            </p:custDataLst>
          </p:nvPr>
        </p:nvGrpSpPr>
        <p:grpSpPr>
          <a:xfrm>
            <a:off x="6055019" y="5449652"/>
            <a:ext cx="6211937" cy="1173962"/>
            <a:chOff x="800736" y="2847323"/>
            <a:chExt cx="5917435" cy="1118305"/>
          </a:xfrm>
        </p:grpSpPr>
        <p:sp>
          <p:nvSpPr>
            <p:cNvPr id="53" name="îṣľide"/>
            <p:cNvSpPr/>
            <p:nvPr>
              <p:custDataLst>
                <p:tags r:id="rId21"/>
              </p:custDataLst>
            </p:nvPr>
          </p:nvSpPr>
          <p:spPr>
            <a:xfrm>
              <a:off x="896621" y="2914358"/>
              <a:ext cx="5821550" cy="1051270"/>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sz="1600" dirty="0"/>
            </a:p>
          </p:txBody>
        </p:sp>
        <p:sp>
          <p:nvSpPr>
            <p:cNvPr id="54" name="文本框 53"/>
            <p:cNvSpPr txBox="1"/>
            <p:nvPr>
              <p:custDataLst>
                <p:tags r:id="rId22"/>
              </p:custDataLst>
            </p:nvPr>
          </p:nvSpPr>
          <p:spPr>
            <a:xfrm>
              <a:off x="974946" y="3155819"/>
              <a:ext cx="5706582" cy="809349"/>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b="1" dirty="0">
                  <a:solidFill>
                    <a:srgbClr val="0070C0"/>
                  </a:solidFill>
                  <a:latin typeface="微软雅黑" panose="020B0503020204020204" pitchFamily="34" charset="-122"/>
                  <a:ea typeface="微软雅黑" panose="020B0503020204020204" pitchFamily="34" charset="-122"/>
                </a:rPr>
                <a:t>“创客中国”中小企业创新创业大赛全国</a:t>
              </a:r>
              <a:r>
                <a:rPr lang="en-US" altLang="zh-CN" sz="1400" b="1" dirty="0">
                  <a:solidFill>
                    <a:srgbClr val="0070C0"/>
                  </a:solidFill>
                  <a:latin typeface="微软雅黑" panose="020B0503020204020204" pitchFamily="34" charset="-122"/>
                  <a:ea typeface="微软雅黑" panose="020B0503020204020204" pitchFamily="34" charset="-122"/>
                </a:rPr>
                <a:t>50</a:t>
              </a:r>
              <a:r>
                <a:rPr lang="zh-CN" altLang="en-US" sz="1400" b="1" dirty="0">
                  <a:solidFill>
                    <a:srgbClr val="0070C0"/>
                  </a:solidFill>
                  <a:latin typeface="微软雅黑" panose="020B0503020204020204" pitchFamily="34" charset="-122"/>
                  <a:ea typeface="微软雅黑" panose="020B0503020204020204" pitchFamily="34" charset="-122"/>
                </a:rPr>
                <a:t>强企业组名单</a:t>
              </a:r>
              <a:r>
                <a:rPr lang="zh-CN" altLang="en-US" sz="1400" dirty="0">
                  <a:latin typeface="微软雅黑" panose="020B0503020204020204" pitchFamily="34" charset="-122"/>
                  <a:ea typeface="微软雅黑" panose="020B0503020204020204" pitchFamily="34" charset="-122"/>
                </a:rPr>
                <a:t>是指该大赛正式发布的名单，</a:t>
              </a:r>
              <a:r>
                <a:rPr lang="zh-CN" altLang="zh-CN" sz="1400" dirty="0">
                  <a:latin typeface="微软雅黑" panose="020B0503020204020204" pitchFamily="34" charset="-122"/>
                  <a:ea typeface="微软雅黑" panose="020B0503020204020204" pitchFamily="34" charset="-122"/>
                  <a:sym typeface="+mn-ea"/>
                </a:rPr>
                <a:t>对于2024年申报企业，需是</a:t>
              </a:r>
              <a:r>
                <a:rPr lang="en-US" altLang="zh-CN" sz="1400" dirty="0">
                  <a:latin typeface="微软雅黑" panose="020B0503020204020204" pitchFamily="34" charset="-122"/>
                  <a:ea typeface="微软雅黑" panose="020B0503020204020204" pitchFamily="34" charset="-122"/>
                  <a:sym typeface="+mn-ea"/>
                </a:rPr>
                <a:t>2021</a:t>
              </a:r>
              <a:r>
                <a:rPr lang="zh-CN" altLang="en-US" sz="1400" dirty="0">
                  <a:latin typeface="微软雅黑" panose="020B0503020204020204" pitchFamily="34" charset="-122"/>
                  <a:ea typeface="微软雅黑" panose="020B0503020204020204" pitchFamily="34" charset="-122"/>
                  <a:sym typeface="+mn-ea"/>
                </a:rPr>
                <a:t>年以来</a:t>
              </a:r>
              <a:r>
                <a:rPr lang="zh-CN" altLang="zh-CN" sz="1400" dirty="0">
                  <a:latin typeface="微软雅黑" panose="020B0503020204020204" pitchFamily="34" charset="-122"/>
                  <a:ea typeface="微软雅黑" panose="020B0503020204020204" pitchFamily="34" charset="-122"/>
                  <a:sym typeface="+mn-ea"/>
                </a:rPr>
                <a:t>进入名单的。</a:t>
              </a:r>
              <a:endParaRPr lang="en-US" altLang="zh-CN" sz="1400" dirty="0">
                <a:latin typeface="微软雅黑" panose="020B0503020204020204" pitchFamily="34" charset="-122"/>
                <a:ea typeface="微软雅黑" panose="020B0503020204020204" pitchFamily="34" charset="-122"/>
                <a:sym typeface="+mn-ea"/>
              </a:endParaRPr>
            </a:p>
          </p:txBody>
        </p:sp>
        <p:grpSp>
          <p:nvGrpSpPr>
            <p:cNvPr id="55" name="组合 54"/>
            <p:cNvGrpSpPr/>
            <p:nvPr/>
          </p:nvGrpSpPr>
          <p:grpSpPr>
            <a:xfrm>
              <a:off x="800736" y="2847323"/>
              <a:ext cx="1945788" cy="367394"/>
              <a:chOff x="800736" y="2847323"/>
              <a:chExt cx="1945788" cy="367394"/>
            </a:xfrm>
          </p:grpSpPr>
          <p:sp>
            <p:nvSpPr>
              <p:cNvPr id="56" name="矩形 55"/>
              <p:cNvSpPr/>
              <p:nvPr>
                <p:custDataLst>
                  <p:tags r:id="rId23"/>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7" name="文本框 56"/>
              <p:cNvSpPr txBox="1"/>
              <p:nvPr>
                <p:custDataLst>
                  <p:tags r:id="rId24"/>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sz="1800" dirty="0">
                    <a:sym typeface="+mn-ea"/>
                  </a:rPr>
                  <a:t>解读</a:t>
                </a:r>
                <a:r>
                  <a:rPr lang="en-US" altLang="zh-CN" sz="1800" dirty="0">
                    <a:sym typeface="+mn-ea"/>
                  </a:rPr>
                  <a:t>16</a:t>
                </a:r>
                <a:r>
                  <a:rPr lang="zh-CN" altLang="en-US" sz="1800" dirty="0">
                    <a:sym typeface="+mn-ea"/>
                  </a:rPr>
                  <a:t>：</a:t>
                </a:r>
                <a:endParaRPr lang="zh-CN" altLang="en-US" sz="1800" dirty="0">
                  <a:sym typeface="+mn-ea"/>
                </a:endParaRPr>
              </a:p>
            </p:txBody>
          </p:sp>
          <p:sp>
            <p:nvSpPr>
              <p:cNvPr id="58" name="矩形 57"/>
              <p:cNvSpPr/>
              <p:nvPr>
                <p:custDataLst>
                  <p:tags r:id="rId25"/>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矩形 58"/>
              <p:cNvSpPr/>
              <p:nvPr>
                <p:custDataLst>
                  <p:tags r:id="rId26"/>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0" name="矩形 59"/>
              <p:cNvSpPr/>
              <p:nvPr>
                <p:custDataLst>
                  <p:tags r:id="rId27"/>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矩形 60"/>
              <p:cNvSpPr/>
              <p:nvPr>
                <p:custDataLst>
                  <p:tags r:id="rId28"/>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29"/>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59348"/>
    </mc:Choice>
    <mc:Fallback>
      <p:transition spd="slow" advTm="593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sp>
        <p:nvSpPr>
          <p:cNvPr id="9" name="文本框 8"/>
          <p:cNvSpPr txBox="1"/>
          <p:nvPr/>
        </p:nvSpPr>
        <p:spPr>
          <a:xfrm>
            <a:off x="685404" y="2159676"/>
            <a:ext cx="11579842" cy="1750626"/>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0" rIns="264542" bIns="75583" rtlCol="0" anchor="ctr">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ts val="2500"/>
              </a:lnSpc>
              <a:spcBef>
                <a:spcPts val="0"/>
              </a:spcBef>
              <a:spcAft>
                <a:spcPts val="420"/>
              </a:spcAft>
            </a:pPr>
            <a:r>
              <a:rPr kumimoji="1" lang="zh-CN" altLang="en-US" sz="1600" b="1" dirty="0">
                <a:solidFill>
                  <a:srgbClr val="0273C0"/>
                </a:solidFill>
                <a:latin typeface="微软雅黑" panose="020B0503020204020204" pitchFamily="34" charset="-122"/>
                <a:ea typeface="微软雅黑" panose="020B0503020204020204" pitchFamily="34" charset="-122"/>
              </a:rPr>
              <a:t>（六）产业链配套指标。</a:t>
            </a:r>
            <a:r>
              <a:rPr kumimoji="1" lang="zh-CN" altLang="en-US" sz="1600" dirty="0">
                <a:solidFill>
                  <a:schemeClr val="tx1"/>
                </a:solidFill>
                <a:latin typeface="微软雅黑" panose="020B0503020204020204" pitchFamily="34" charset="-122"/>
                <a:ea typeface="微软雅黑" panose="020B0503020204020204" pitchFamily="34" charset="-122"/>
              </a:rPr>
              <a:t>位于产业链关键环节，围绕重点产业链实现关键基础技术和产品的产业化应用，发挥“补短板”“锻长板”“填空白”等重要作用。</a:t>
            </a:r>
            <a:endParaRPr kumimoji="1" lang="en-US" altLang="zh-CN" sz="1600" dirty="0">
              <a:solidFill>
                <a:schemeClr val="tx1"/>
              </a:solidFill>
              <a:latin typeface="微软雅黑" panose="020B0503020204020204" pitchFamily="34" charset="-122"/>
              <a:ea typeface="微软雅黑" panose="020B0503020204020204" pitchFamily="34" charset="-122"/>
            </a:endParaRPr>
          </a:p>
          <a:p>
            <a:pPr algn="just">
              <a:lnSpc>
                <a:spcPts val="2500"/>
              </a:lnSpc>
              <a:spcBef>
                <a:spcPts val="0"/>
              </a:spcBef>
              <a:spcAft>
                <a:spcPts val="420"/>
              </a:spcAft>
            </a:pPr>
            <a:r>
              <a:rPr kumimoji="1" lang="zh-CN" altLang="en-US" sz="1600" b="1" dirty="0">
                <a:solidFill>
                  <a:srgbClr val="0273C0"/>
                </a:solidFill>
                <a:latin typeface="微软雅黑" panose="020B0503020204020204" pitchFamily="34" charset="-122"/>
                <a:ea typeface="微软雅黑" panose="020B0503020204020204" pitchFamily="34" charset="-122"/>
              </a:rPr>
              <a:t>（七）主导产品所属领域指标。</a:t>
            </a:r>
            <a:r>
              <a:rPr kumimoji="1" lang="zh-CN" altLang="en-US" sz="1600" dirty="0">
                <a:solidFill>
                  <a:schemeClr val="tx1"/>
                </a:solidFill>
                <a:latin typeface="微软雅黑" panose="020B0503020204020204" pitchFamily="34" charset="-122"/>
                <a:ea typeface="微软雅黑" panose="020B0503020204020204" pitchFamily="34" charset="-122"/>
              </a:rPr>
              <a:t>主导产品原则上属于以下重点领域：从事细分产品市场属于制造业核心基础零部件、元器件、关键软件、先进基础工艺、关键基础材料和产业技术基础；或符合制造强国战略十大重点产业领域；或属于网络强国建设的信息基础设施、关键核心技术、网络安全、数据安全领域等产品。</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4748" y="4045313"/>
            <a:ext cx="11689080" cy="2650489"/>
            <a:chOff x="800736" y="2847323"/>
            <a:chExt cx="11134912" cy="2524831"/>
          </a:xfrm>
        </p:grpSpPr>
        <p:sp>
          <p:nvSpPr>
            <p:cNvPr id="4" name="îṣľide"/>
            <p:cNvSpPr/>
            <p:nvPr>
              <p:custDataLst>
                <p:tags r:id="rId1"/>
              </p:custDataLst>
            </p:nvPr>
          </p:nvSpPr>
          <p:spPr>
            <a:xfrm>
              <a:off x="896620" y="2914355"/>
              <a:ext cx="11030853" cy="2457619"/>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6" name="文本框 5"/>
            <p:cNvSpPr txBox="1"/>
            <p:nvPr>
              <p:custDataLst>
                <p:tags r:id="rId2"/>
              </p:custDataLst>
            </p:nvPr>
          </p:nvSpPr>
          <p:spPr>
            <a:xfrm>
              <a:off x="896309" y="3281748"/>
              <a:ext cx="11039339" cy="2090406"/>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0070C0"/>
                  </a:solidFill>
                  <a:latin typeface="微软雅黑" panose="020B0503020204020204" pitchFamily="34" charset="-122"/>
                  <a:ea typeface="微软雅黑" panose="020B0503020204020204" pitchFamily="34" charset="-122"/>
                </a:rPr>
                <a:t>链</a:t>
              </a:r>
              <a:r>
                <a:rPr lang="zh-CN" altLang="en-US" sz="1400" dirty="0">
                  <a:latin typeface="微软雅黑" panose="020B0503020204020204" pitchFamily="34" charset="-122"/>
                  <a:ea typeface="微软雅黑" panose="020B0503020204020204" pitchFamily="34" charset="-122"/>
                </a:rPr>
                <a:t>”和“</a:t>
              </a:r>
              <a:r>
                <a:rPr lang="zh-CN" altLang="en-US" sz="1400" b="1" dirty="0">
                  <a:solidFill>
                    <a:srgbClr val="0070C0"/>
                  </a:solidFill>
                  <a:latin typeface="微软雅黑" panose="020B0503020204020204" pitchFamily="34" charset="-122"/>
                  <a:ea typeface="微软雅黑" panose="020B0503020204020204" pitchFamily="34" charset="-122"/>
                </a:rPr>
                <a:t>品</a:t>
              </a:r>
              <a:r>
                <a:rPr lang="zh-CN" altLang="en-US" sz="1400" dirty="0">
                  <a:latin typeface="微软雅黑" panose="020B0503020204020204" pitchFamily="34" charset="-122"/>
                  <a:ea typeface="微软雅黑" panose="020B0503020204020204" pitchFamily="34" charset="-122"/>
                </a:rPr>
                <a:t>”的要求，认定办法已经做了阐释，主要定位于</a:t>
              </a:r>
              <a:r>
                <a:rPr lang="zh-CN" altLang="en-US" sz="1400" dirty="0">
                  <a:latin typeface="微软雅黑" panose="020B0503020204020204" pitchFamily="34" charset="-122"/>
                  <a:ea typeface="微软雅黑" panose="020B0503020204020204" pitchFamily="34" charset="-122"/>
                  <a:sym typeface="+mn-ea"/>
                </a:rPr>
                <a:t>提升产业链供应链韧性和安全水平。</a:t>
              </a:r>
              <a:r>
                <a:rPr lang="zh-CN" altLang="en-US" sz="1400" dirty="0">
                  <a:latin typeface="微软雅黑" panose="020B0503020204020204" pitchFamily="34" charset="-122"/>
                  <a:ea typeface="微软雅黑" panose="020B0503020204020204" pitchFamily="34" charset="-122"/>
                </a:rPr>
                <a:t>请申请企业认真对照，评估自身是否符合这两方面要求。虽然是定性指标，但却是审核的重点，由专家进行判定。</a:t>
              </a:r>
              <a:endParaRPr lang="zh-CN" altLang="en-US" sz="1400" dirty="0">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从现有“小巨人”企业来说，</a:t>
              </a:r>
              <a:r>
                <a:rPr lang="en-US" altLang="zh-CN" sz="1400" dirty="0">
                  <a:latin typeface="微软雅黑" panose="020B0503020204020204" pitchFamily="34" charset="-122"/>
                  <a:ea typeface="微软雅黑" panose="020B0503020204020204" pitchFamily="34" charset="-122"/>
                </a:rPr>
                <a:t>60%</a:t>
              </a:r>
              <a:r>
                <a:rPr lang="zh-CN" altLang="en-US" sz="1400" dirty="0">
                  <a:latin typeface="微软雅黑" panose="020B0503020204020204" pitchFamily="34" charset="-122"/>
                  <a:ea typeface="微软雅黑" panose="020B0503020204020204" pitchFamily="34" charset="-122"/>
                </a:rPr>
                <a:t>以上是工业基础领域，就是关键基础材料、先进基础工艺、关键基础零部件、关键基础电子元器件、关键基础软件和产业技术基础；其他的主要分布在比如新一代信息技术、集成电路、网络安全、数据安全、人工智能、高档数控机床和机器人、航空航天、海洋工程装备及高技术船舶、新能源汽车、高性能医疗器械等。</a:t>
              </a:r>
              <a:endParaRPr lang="zh-CN" altLang="en-US" sz="1400" dirty="0">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专家审核时，不仅看企业的产业领域，还要看在产业链中的作用，同一个产业链上，不同环节发挥的关键性作用和产品的技术含量也差别巨大。</a:t>
              </a:r>
              <a:endParaRPr lang="zh-CN" altLang="en-US" sz="14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800736" y="2847323"/>
              <a:ext cx="1945788" cy="367394"/>
              <a:chOff x="800736" y="2847323"/>
              <a:chExt cx="1945788" cy="367394"/>
            </a:xfrm>
          </p:grpSpPr>
          <p:sp>
            <p:nvSpPr>
              <p:cNvPr id="8" name="矩形 7"/>
              <p:cNvSpPr/>
              <p:nvPr>
                <p:custDataLst>
                  <p:tags r:id="rId3"/>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custDataLst>
                  <p:tags r:id="rId4"/>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17</a:t>
                </a:r>
                <a:r>
                  <a:rPr lang="zh-CN" altLang="en-US" dirty="0">
                    <a:sym typeface="+mn-ea"/>
                  </a:rPr>
                  <a:t>：</a:t>
                </a:r>
                <a:endParaRPr lang="zh-CN" altLang="en-US" dirty="0">
                  <a:sym typeface="+mn-ea"/>
                </a:endParaRPr>
              </a:p>
            </p:txBody>
          </p:sp>
          <p:sp>
            <p:nvSpPr>
              <p:cNvPr id="12" name="矩形 11"/>
              <p:cNvSpPr/>
              <p:nvPr>
                <p:custDataLst>
                  <p:tags r:id="rId5"/>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6"/>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7"/>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8"/>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9"/>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06772"/>
    </mc:Choice>
    <mc:Fallback>
      <p:transition spd="slow" advTm="1067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3"/>
          <p:cNvPicPr>
            <a:picLocks noChangeAspect="1"/>
          </p:cNvPicPr>
          <p:nvPr>
            <p:custDataLst>
              <p:tags r:id="rId1"/>
            </p:custDataLst>
          </p:nvPr>
        </p:nvPicPr>
        <p:blipFill>
          <a:blip r:embed="rId2"/>
          <a:stretch>
            <a:fillRect/>
          </a:stretch>
        </p:blipFill>
        <p:spPr>
          <a:xfrm>
            <a:off x="9577863" y="814378"/>
            <a:ext cx="38850" cy="0"/>
          </a:xfrm>
          <a:prstGeom prst="rect">
            <a:avLst/>
          </a:prstGeom>
        </p:spPr>
      </p:pic>
      <p:sp>
        <p:nvSpPr>
          <p:cNvPr id="6" name="文本框 87"/>
          <p:cNvSpPr txBox="1"/>
          <p:nvPr/>
        </p:nvSpPr>
        <p:spPr>
          <a:xfrm>
            <a:off x="1193035" y="1606232"/>
            <a:ext cx="1327195" cy="769441"/>
          </a:xfrm>
          <a:prstGeom prst="rect">
            <a:avLst/>
          </a:prstGeom>
          <a:noFill/>
        </p:spPr>
        <p:txBody>
          <a:bodyP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rPr>
              <a:t>目录</a:t>
            </a:r>
            <a:endParaRPr kumimoji="0" 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custDataLst>
              <p:tags r:id="rId3"/>
            </p:custDataLst>
          </p:nvPr>
        </p:nvGrpSpPr>
        <p:grpSpPr>
          <a:xfrm>
            <a:off x="4048760" y="2913380"/>
            <a:ext cx="6565005" cy="897890"/>
            <a:chOff x="6376" y="4698"/>
            <a:chExt cx="10339" cy="1415"/>
          </a:xfrm>
        </p:grpSpPr>
        <p:sp>
          <p:nvSpPr>
            <p:cNvPr id="8" name="六边形 109"/>
            <p:cNvSpPr/>
            <p:nvPr>
              <p:custDataLst>
                <p:tags r:id="rId4"/>
              </p:custDataLst>
            </p:nvPr>
          </p:nvSpPr>
          <p:spPr bwMode="auto">
            <a:xfrm rot="16200000">
              <a:off x="6278" y="4796"/>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9" name="组合 110"/>
            <p:cNvGrpSpPr/>
            <p:nvPr>
              <p:custDataLst>
                <p:tags r:id="rId5"/>
              </p:custDataLst>
            </p:nvPr>
          </p:nvGrpSpPr>
          <p:grpSpPr bwMode="auto">
            <a:xfrm>
              <a:off x="6395" y="4821"/>
              <a:ext cx="10320" cy="1134"/>
              <a:chOff x="2696449" y="2415582"/>
              <a:chExt cx="6553277" cy="719913"/>
            </a:xfrm>
          </p:grpSpPr>
          <p:sp>
            <p:nvSpPr>
              <p:cNvPr id="24" name="îṡļîḍé"/>
              <p:cNvSpPr txBox="1">
                <a:spLocks noChangeArrowheads="1"/>
              </p:cNvSpPr>
              <p:nvPr>
                <p:custDataLst>
                  <p:tags r:id="rId6"/>
                </p:custDataLst>
              </p:nvPr>
            </p:nvSpPr>
            <p:spPr bwMode="auto">
              <a:xfrm>
                <a:off x="3728209" y="2533721"/>
                <a:ext cx="5521517" cy="5219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ctr">
                <a:spAutoFit/>
              </a:bodyPr>
              <a:lstStyle/>
              <a:p>
                <a:pPr lvl="0" algn="l">
                  <a:buClrTx/>
                  <a:buSzTx/>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认定办法和认定指标</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nvGrpSpPr>
              <p:cNvPr id="25" name="组合 112"/>
              <p:cNvGrpSpPr/>
              <p:nvPr/>
            </p:nvGrpSpPr>
            <p:grpSpPr bwMode="auto">
              <a:xfrm>
                <a:off x="2696449" y="2415582"/>
                <a:ext cx="6334710" cy="719913"/>
                <a:chOff x="2696449" y="2415582"/>
                <a:chExt cx="6334710" cy="719913"/>
              </a:xfrm>
            </p:grpSpPr>
            <p:sp>
              <p:nvSpPr>
                <p:cNvPr id="26" name="íŝ1íḍé"/>
                <p:cNvSpPr/>
                <p:nvPr>
                  <p:custDataLst>
                    <p:tags r:id="rId7"/>
                  </p:custDataLst>
                </p:nvPr>
              </p:nvSpPr>
              <p:spPr>
                <a:xfrm rot="16200000">
                  <a:off x="5674505" y="-221159"/>
                  <a:ext cx="719913" cy="5993394"/>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îŝḻîďè"/>
                <p:cNvSpPr txBox="1">
                  <a:spLocks noChangeArrowheads="1"/>
                </p:cNvSpPr>
                <p:nvPr>
                  <p:custDataLst>
                    <p:tags r:id="rId8"/>
                  </p:custDataLst>
                </p:nvPr>
              </p:nvSpPr>
              <p:spPr bwMode="auto">
                <a:xfrm>
                  <a:off x="2696449" y="2483856"/>
                  <a:ext cx="979293" cy="645116"/>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fontAlgn="auto">
                    <a:spcBef>
                      <a:spcPts val="0"/>
                    </a:spcBef>
                    <a:spcAft>
                      <a:spcPts val="0"/>
                    </a:spcAft>
                    <a:buClrTx/>
                    <a:buSzTx/>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02</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grpSp>
      </p:grpSp>
      <p:sp>
        <p:nvSpPr>
          <p:cNvPr id="10" name="iṥļiḓe"/>
          <p:cNvSpPr txBox="1"/>
          <p:nvPr/>
        </p:nvSpPr>
        <p:spPr bwMode="auto">
          <a:xfrm>
            <a:off x="1895337" y="1835578"/>
            <a:ext cx="1920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custDataLst>
              <p:tags r:id="rId9"/>
            </p:custDataLst>
          </p:nvPr>
        </p:nvGrpSpPr>
        <p:grpSpPr>
          <a:xfrm>
            <a:off x="4060190" y="1741805"/>
            <a:ext cx="6828155" cy="897890"/>
            <a:chOff x="6380" y="2452"/>
            <a:chExt cx="10753" cy="1414"/>
          </a:xfrm>
        </p:grpSpPr>
        <p:sp>
          <p:nvSpPr>
            <p:cNvPr id="7" name="六边形 92"/>
            <p:cNvSpPr/>
            <p:nvPr>
              <p:custDataLst>
                <p:tags r:id="rId10"/>
              </p:custDataLst>
            </p:nvPr>
          </p:nvSpPr>
          <p:spPr bwMode="auto">
            <a:xfrm rot="16200000">
              <a:off x="6282" y="2550"/>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34AFB6"/>
                    </a:gs>
                    <a:gs pos="100000">
                      <a:srgbClr val="0070C0"/>
                    </a:gs>
                  </a:gsLst>
                  <a:lin ang="5400000" scaled="1"/>
                </a:gra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11" name="组合 75"/>
            <p:cNvGrpSpPr/>
            <p:nvPr>
              <p:custDataLst>
                <p:tags r:id="rId11"/>
              </p:custDataLst>
            </p:nvPr>
          </p:nvGrpSpPr>
          <p:grpSpPr bwMode="auto">
            <a:xfrm>
              <a:off x="6381" y="2543"/>
              <a:ext cx="10753" cy="1134"/>
              <a:chOff x="2706610" y="2401995"/>
              <a:chExt cx="6828618" cy="719913"/>
            </a:xfrm>
          </p:grpSpPr>
          <p:sp>
            <p:nvSpPr>
              <p:cNvPr id="20" name="îṡļîḍé"/>
              <p:cNvSpPr txBox="1">
                <a:spLocks noChangeArrowheads="1"/>
              </p:cNvSpPr>
              <p:nvPr>
                <p:custDataLst>
                  <p:tags r:id="rId12"/>
                </p:custDataLst>
              </p:nvPr>
            </p:nvSpPr>
            <p:spPr bwMode="auto">
              <a:xfrm>
                <a:off x="3728212" y="2533766"/>
                <a:ext cx="5807016" cy="52184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ctr">
                <a:spAutoFit/>
              </a:bodyPr>
              <a:lstStyle/>
              <a:p>
                <a:pPr lvl="0" algn="l">
                  <a:buClrTx/>
                  <a:buSzTx/>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工作依据和程序</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nvGrpSpPr>
              <p:cNvPr id="21" name="组合 71"/>
              <p:cNvGrpSpPr/>
              <p:nvPr/>
            </p:nvGrpSpPr>
            <p:grpSpPr bwMode="auto">
              <a:xfrm>
                <a:off x="2706610" y="2401995"/>
                <a:ext cx="6324550" cy="719913"/>
                <a:chOff x="2706610" y="2401995"/>
                <a:chExt cx="6324550" cy="719913"/>
              </a:xfrm>
            </p:grpSpPr>
            <p:sp>
              <p:nvSpPr>
                <p:cNvPr id="22" name="íŝ1íḍé"/>
                <p:cNvSpPr/>
                <p:nvPr>
                  <p:custDataLst>
                    <p:tags r:id="rId13"/>
                  </p:custDataLst>
                </p:nvPr>
              </p:nvSpPr>
              <p:spPr>
                <a:xfrm rot="16200000">
                  <a:off x="5674505" y="-234747"/>
                  <a:ext cx="719913" cy="5993396"/>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îŝḻîďè"/>
                <p:cNvSpPr txBox="1">
                  <a:spLocks noChangeArrowheads="1"/>
                </p:cNvSpPr>
                <p:nvPr>
                  <p:custDataLst>
                    <p:tags r:id="rId14"/>
                  </p:custDataLst>
                </p:nvPr>
              </p:nvSpPr>
              <p:spPr bwMode="auto">
                <a:xfrm>
                  <a:off x="2706610" y="2462892"/>
                  <a:ext cx="979293" cy="645001"/>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fontAlgn="auto">
                    <a:spcBef>
                      <a:spcPts val="0"/>
                    </a:spcBef>
                    <a:spcAft>
                      <a:spcPts val="0"/>
                    </a:spcAft>
                    <a:buClrTx/>
                    <a:buSzTx/>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01</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grpSp>
      </p:grpSp>
      <p:grpSp>
        <p:nvGrpSpPr>
          <p:cNvPr id="19" name="组合 18"/>
          <p:cNvGrpSpPr/>
          <p:nvPr>
            <p:custDataLst>
              <p:tags r:id="rId15"/>
            </p:custDataLst>
          </p:nvPr>
        </p:nvGrpSpPr>
        <p:grpSpPr>
          <a:xfrm>
            <a:off x="4014332" y="4084955"/>
            <a:ext cx="6361558" cy="897890"/>
            <a:chOff x="6322" y="6966"/>
            <a:chExt cx="10018" cy="1415"/>
          </a:xfrm>
        </p:grpSpPr>
        <p:sp>
          <p:nvSpPr>
            <p:cNvPr id="4" name="六边形 148"/>
            <p:cNvSpPr/>
            <p:nvPr>
              <p:custDataLst>
                <p:tags r:id="rId16"/>
              </p:custDataLst>
            </p:nvPr>
          </p:nvSpPr>
          <p:spPr bwMode="auto">
            <a:xfrm rot="16200000">
              <a:off x="6248" y="7064"/>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sp>
          <p:nvSpPr>
            <p:cNvPr id="14" name="íŝ1íḍé"/>
            <p:cNvSpPr/>
            <p:nvPr>
              <p:custDataLst>
                <p:tags r:id="rId17"/>
              </p:custDataLst>
            </p:nvPr>
          </p:nvSpPr>
          <p:spPr bwMode="auto">
            <a:xfrm rot="16200000">
              <a:off x="11054" y="292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îŝḻîďè"/>
            <p:cNvSpPr txBox="1">
              <a:spLocks noChangeArrowheads="1"/>
            </p:cNvSpPr>
            <p:nvPr>
              <p:custDataLst>
                <p:tags r:id="rId18"/>
              </p:custDataLst>
            </p:nvPr>
          </p:nvSpPr>
          <p:spPr bwMode="auto">
            <a:xfrm>
              <a:off x="6322" y="7150"/>
              <a:ext cx="1542" cy="1016"/>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defTabSz="914400" fontAlgn="auto">
                <a:spcBef>
                  <a:spcPts val="0"/>
                </a:spcBef>
                <a:spcAft>
                  <a:spcPts val="0"/>
                </a:spcAft>
                <a:buClrTx/>
                <a:buSzTx/>
                <a:buFontTx/>
                <a:defRPr/>
              </a:pPr>
              <a:r>
                <a:rPr lang="en-US" altLang="zh-CN" sz="3600" b="1" dirty="0">
                  <a:solidFill>
                    <a:prstClr val="white"/>
                  </a:solidFill>
                  <a:latin typeface="微软雅黑" panose="020B0503020204020204" pitchFamily="34" charset="-122"/>
                  <a:ea typeface="微软雅黑" panose="020B0503020204020204" pitchFamily="34" charset="-122"/>
                  <a:sym typeface="+mn-ea"/>
                </a:rPr>
                <a:t>03</a:t>
              </a:r>
              <a:endParaRPr lang="en-US" altLang="zh-CN" sz="3600" b="1" dirty="0">
                <a:solidFill>
                  <a:prstClr val="white"/>
                </a:solidFill>
                <a:latin typeface="微软雅黑" panose="020B0503020204020204" pitchFamily="34" charset="-122"/>
                <a:ea typeface="微软雅黑" panose="020B0503020204020204" pitchFamily="34" charset="-122"/>
                <a:sym typeface="+mn-ea"/>
              </a:endParaRPr>
            </a:p>
          </p:txBody>
        </p:sp>
      </p:grpSp>
      <p:grpSp>
        <p:nvGrpSpPr>
          <p:cNvPr id="29" name="组合 28"/>
          <p:cNvGrpSpPr/>
          <p:nvPr>
            <p:custDataLst>
              <p:tags r:id="rId19"/>
            </p:custDataLst>
          </p:nvPr>
        </p:nvGrpSpPr>
        <p:grpSpPr>
          <a:xfrm>
            <a:off x="4014470" y="5256530"/>
            <a:ext cx="6866255" cy="897890"/>
            <a:chOff x="6352" y="7366"/>
            <a:chExt cx="10813" cy="1415"/>
          </a:xfrm>
        </p:grpSpPr>
        <p:sp>
          <p:nvSpPr>
            <p:cNvPr id="16" name="六边形 148"/>
            <p:cNvSpPr/>
            <p:nvPr>
              <p:custDataLst>
                <p:tags r:id="rId20"/>
              </p:custDataLst>
            </p:nvPr>
          </p:nvSpPr>
          <p:spPr bwMode="auto">
            <a:xfrm rot="16200000">
              <a:off x="6253" y="7465"/>
              <a:ext cx="1415" cy="1217"/>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28" name="组合 27"/>
            <p:cNvGrpSpPr/>
            <p:nvPr/>
          </p:nvGrpSpPr>
          <p:grpSpPr>
            <a:xfrm>
              <a:off x="6352" y="7396"/>
              <a:ext cx="10813" cy="1199"/>
              <a:chOff x="6352" y="8730"/>
              <a:chExt cx="10813" cy="1199"/>
            </a:xfrm>
          </p:grpSpPr>
          <p:sp>
            <p:nvSpPr>
              <p:cNvPr id="2" name="îṡļîḍé"/>
              <p:cNvSpPr txBox="1">
                <a:spLocks noChangeArrowheads="1"/>
              </p:cNvSpPr>
              <p:nvPr>
                <p:custDataLst>
                  <p:tags r:id="rId21"/>
                </p:custDataLst>
              </p:nvPr>
            </p:nvSpPr>
            <p:spPr bwMode="auto">
              <a:xfrm>
                <a:off x="8020" y="8938"/>
                <a:ext cx="914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常见问题解答</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íŝ1íḍé"/>
              <p:cNvSpPr/>
              <p:nvPr>
                <p:custDataLst>
                  <p:tags r:id="rId22"/>
                </p:custDataLst>
              </p:nvPr>
            </p:nvSpPr>
            <p:spPr bwMode="auto">
              <a:xfrm rot="16200000">
                <a:off x="11084" y="457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îŝḻîďè"/>
              <p:cNvSpPr txBox="1">
                <a:spLocks noChangeArrowheads="1"/>
              </p:cNvSpPr>
              <p:nvPr>
                <p:custDataLst>
                  <p:tags r:id="rId23"/>
                </p:custDataLst>
              </p:nvPr>
            </p:nvSpPr>
            <p:spPr bwMode="auto">
              <a:xfrm>
                <a:off x="6352" y="8913"/>
                <a:ext cx="15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fontAlgn="auto">
                  <a:spcBef>
                    <a:spcPts val="0"/>
                  </a:spcBef>
                  <a:spcAft>
                    <a:spcPts val="0"/>
                  </a:spcAft>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rPr>
                  <a:t>04</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sp>
        <p:nvSpPr>
          <p:cNvPr id="31" name="îṡļîḍé"/>
          <p:cNvSpPr txBox="1">
            <a:spLocks noChangeArrowheads="1"/>
          </p:cNvSpPr>
          <p:nvPr>
            <p:custDataLst>
              <p:tags r:id="rId24"/>
            </p:custDataLst>
          </p:nvPr>
        </p:nvSpPr>
        <p:spPr bwMode="auto">
          <a:xfrm>
            <a:off x="5111750" y="4247291"/>
            <a:ext cx="58070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rgbClr val="C00000"/>
                </a:solidFill>
                <a:latin typeface="微软雅黑" panose="020B0503020204020204" pitchFamily="34" charset="-122"/>
                <a:ea typeface="微软雅黑" panose="020B0503020204020204" pitchFamily="34" charset="-122"/>
              </a:rPr>
              <a:t>申报系统简介和填报说明</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881"/>
    </mc:Choice>
    <mc:Fallback>
      <p:transition spd="slow" advTm="588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申报系统简介</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7866380" y="2303780"/>
            <a:ext cx="4401820" cy="4043680"/>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spcBef>
                <a:spcPts val="0"/>
              </a:spcBef>
              <a:spcAft>
                <a:spcPts val="420"/>
              </a:spcAft>
            </a:pPr>
            <a:r>
              <a:rPr kumimoji="1" lang="zh-CN" altLang="en-US" sz="2000" b="1" dirty="0">
                <a:solidFill>
                  <a:srgbClr val="0070C0"/>
                </a:solidFill>
                <a:latin typeface="微软雅黑" panose="020B0503020204020204" pitchFamily="34" charset="-122"/>
                <a:ea typeface="微软雅黑" panose="020B0503020204020204" pitchFamily="34" charset="-122"/>
              </a:rPr>
              <a:t>（一）申报系统首页</a:t>
            </a:r>
            <a:endParaRPr kumimoji="1" lang="zh-CN" altLang="en-US" sz="20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专精特新“小巨人”企业申请和复核采取线上填报与线下报送相结合的方式。</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42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企业通过优质中小企业梯度培育平台</a:t>
            </a:r>
            <a:r>
              <a:rPr kumimoji="1" lang="zh-CN" altLang="en-US" sz="1800" b="1" u="sng" dirty="0">
                <a:solidFill>
                  <a:srgbClr val="0070C0"/>
                </a:solidFill>
                <a:latin typeface="微软雅黑" panose="020B0503020204020204" pitchFamily="34" charset="-122"/>
                <a:ea typeface="微软雅黑" panose="020B0503020204020204" pitchFamily="34" charset="-122"/>
              </a:rPr>
              <a:t>（zjtx.miit.gov.cn）</a:t>
            </a:r>
            <a:r>
              <a:rPr kumimoji="1" lang="zh-CN" altLang="en-US" sz="1800" dirty="0">
                <a:solidFill>
                  <a:schemeClr val="tx1"/>
                </a:solidFill>
                <a:latin typeface="微软雅黑" panose="020B0503020204020204" pitchFamily="34" charset="-122"/>
                <a:ea typeface="微软雅黑" panose="020B0503020204020204" pitchFamily="34" charset="-122"/>
              </a:rPr>
              <a:t>统一申报</a:t>
            </a:r>
            <a:r>
              <a:rPr kumimoji="1" lang="en-US" altLang="zh-CN" sz="1800" dirty="0">
                <a:solidFill>
                  <a:schemeClr val="tx1"/>
                </a:solidFill>
                <a:latin typeface="微软雅黑" panose="020B0503020204020204" pitchFamily="34" charset="-122"/>
                <a:ea typeface="微软雅黑" panose="020B0503020204020204" pitchFamily="34" charset="-122"/>
              </a:rPr>
              <a:t>。</a:t>
            </a:r>
            <a:endParaRPr kumimoji="1" lang="en-US" altLang="zh-CN"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42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申报不收取任何费用。</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0" indent="0" algn="just">
              <a:lnSpc>
                <a:spcPts val="2500"/>
              </a:lnSpc>
              <a:spcBef>
                <a:spcPts val="420"/>
              </a:spcBef>
              <a:spcAft>
                <a:spcPts val="420"/>
              </a:spcAft>
              <a:buFont typeface="Arial" panose="020B0604020202020204" pitchFamily="34" charset="0"/>
              <a:buNone/>
            </a:pP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19760" y="2346960"/>
            <a:ext cx="7077710" cy="3924935"/>
            <a:chOff x="341" y="3628"/>
            <a:chExt cx="11240" cy="5929"/>
          </a:xfrm>
        </p:grpSpPr>
        <p:pic>
          <p:nvPicPr>
            <p:cNvPr id="2" name="图片 1"/>
            <p:cNvPicPr>
              <a:picLocks noChangeAspect="1"/>
            </p:cNvPicPr>
            <p:nvPr/>
          </p:nvPicPr>
          <p:blipFill>
            <a:blip r:embed="rId2" cstate="print"/>
            <a:stretch>
              <a:fillRect/>
            </a:stretch>
          </p:blipFill>
          <p:spPr>
            <a:xfrm>
              <a:off x="341" y="3741"/>
              <a:ext cx="11240" cy="5817"/>
            </a:xfrm>
            <a:prstGeom prst="rect">
              <a:avLst/>
            </a:prstGeom>
          </p:spPr>
        </p:pic>
        <p:sp>
          <p:nvSpPr>
            <p:cNvPr id="7" name="矩形 6"/>
            <p:cNvSpPr/>
            <p:nvPr/>
          </p:nvSpPr>
          <p:spPr>
            <a:xfrm flipV="1">
              <a:off x="4744" y="7596"/>
              <a:ext cx="1789" cy="120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sp>
          <p:nvSpPr>
            <p:cNvPr id="4" name="矩形 3"/>
            <p:cNvSpPr/>
            <p:nvPr/>
          </p:nvSpPr>
          <p:spPr>
            <a:xfrm flipV="1">
              <a:off x="7711" y="3628"/>
              <a:ext cx="1554" cy="43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grpSp>
      <p:sp>
        <p:nvSpPr>
          <p:cNvPr id="5" name="矩形 4"/>
          <p:cNvSpPr/>
          <p:nvPr>
            <p:custDataLst>
              <p:tags r:id="rId3"/>
            </p:custDataLst>
          </p:nvPr>
        </p:nvSpPr>
        <p:spPr>
          <a:xfrm>
            <a:off x="4860290" y="1799590"/>
            <a:ext cx="1800000" cy="468000"/>
          </a:xfrm>
          <a:prstGeom prst="rect">
            <a:avLst/>
          </a:prstGeom>
          <a:solidFill>
            <a:schemeClr val="accent5">
              <a:lumMod val="75000"/>
            </a:schemeClr>
          </a:solidFill>
        </p:spPr>
        <p:txBody>
          <a:bodyPr wrap="square" anchor="ctr" anchorCtr="0">
            <a:noAutofit/>
          </a:bodyPr>
          <a:lstStyle/>
          <a:p>
            <a:pPr lvl="0" algn="ctr">
              <a:defRPr/>
            </a:pPr>
            <a:r>
              <a:rPr lang="zh-CN" altLang="en-US" sz="1600" b="1" spc="315" dirty="0">
                <a:solidFill>
                  <a:schemeClr val="bg1"/>
                </a:solidFill>
                <a:latin typeface="微软雅黑" panose="020B0503020204020204" pitchFamily="34" charset="-122"/>
                <a:ea typeface="微软雅黑" panose="020B0503020204020204" pitchFamily="34" charset="-122"/>
                <a:sym typeface="+mn-ea"/>
              </a:rPr>
              <a:t>登录</a:t>
            </a:r>
            <a:r>
              <a:rPr lang="en-US" altLang="zh-CN" sz="1600" b="1" spc="315" dirty="0">
                <a:solidFill>
                  <a:schemeClr val="bg1"/>
                </a:solidFill>
                <a:latin typeface="微软雅黑" panose="020B0503020204020204" pitchFamily="34" charset="-122"/>
                <a:ea typeface="微软雅黑" panose="020B0503020204020204" pitchFamily="34" charset="-122"/>
                <a:sym typeface="+mn-ea"/>
              </a:rPr>
              <a:t>/</a:t>
            </a:r>
            <a:r>
              <a:rPr lang="zh-CN" altLang="en-US" sz="1600" b="1" spc="315" dirty="0">
                <a:solidFill>
                  <a:schemeClr val="bg1"/>
                </a:solidFill>
                <a:latin typeface="微软雅黑" panose="020B0503020204020204" pitchFamily="34" charset="-122"/>
                <a:ea typeface="微软雅黑" panose="020B0503020204020204" pitchFamily="34" charset="-122"/>
                <a:sym typeface="+mn-ea"/>
              </a:rPr>
              <a:t>注册入口</a:t>
            </a:r>
            <a:endParaRPr lang="zh-CN" altLang="en-US" sz="1600" b="1" spc="315"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custDataLst>
              <p:tags r:id="rId4"/>
            </p:custDataLst>
          </p:nvPr>
        </p:nvSpPr>
        <p:spPr>
          <a:xfrm>
            <a:off x="2713355" y="5903595"/>
            <a:ext cx="2484000" cy="616585"/>
          </a:xfrm>
          <a:prstGeom prst="rect">
            <a:avLst/>
          </a:prstGeom>
          <a:solidFill>
            <a:schemeClr val="accent5">
              <a:lumMod val="75000"/>
            </a:schemeClr>
          </a:solidFill>
        </p:spPr>
        <p:txBody>
          <a:bodyPr wrap="square" anchor="ctr" anchorCtr="0">
            <a:noAutofit/>
          </a:bodyPr>
          <a:lstStyle/>
          <a:p>
            <a:pPr lvl="0" algn="ctr">
              <a:defRPr/>
            </a:pPr>
            <a:r>
              <a:rPr lang="zh-CN" altLang="en-US" sz="1600" b="1" spc="315" dirty="0">
                <a:solidFill>
                  <a:schemeClr val="bg1"/>
                </a:solidFill>
                <a:latin typeface="微软雅黑" panose="020B0503020204020204" pitchFamily="34" charset="-122"/>
                <a:ea typeface="微软雅黑" panose="020B0503020204020204" pitchFamily="34" charset="-122"/>
                <a:sym typeface="+mn-ea"/>
              </a:rPr>
              <a:t>专精特新</a:t>
            </a:r>
            <a:r>
              <a:rPr lang="en-US" altLang="zh-CN" sz="1600" b="1" spc="315" dirty="0">
                <a:solidFill>
                  <a:schemeClr val="bg1"/>
                </a:solidFill>
                <a:latin typeface="微软雅黑" panose="020B0503020204020204" pitchFamily="34" charset="-122"/>
                <a:ea typeface="微软雅黑" panose="020B0503020204020204" pitchFamily="34" charset="-122"/>
                <a:sym typeface="+mn-ea"/>
              </a:rPr>
              <a:t>“</a:t>
            </a:r>
            <a:r>
              <a:rPr lang="zh-CN" altLang="en-US" sz="1600" b="1" spc="315" dirty="0">
                <a:solidFill>
                  <a:schemeClr val="bg1"/>
                </a:solidFill>
                <a:latin typeface="微软雅黑" panose="020B0503020204020204" pitchFamily="34" charset="-122"/>
                <a:ea typeface="微软雅黑" panose="020B0503020204020204" pitchFamily="34" charset="-122"/>
                <a:sym typeface="+mn-ea"/>
              </a:rPr>
              <a:t>小巨人</a:t>
            </a:r>
            <a:r>
              <a:rPr lang="en-US" altLang="zh-CN" sz="1600" b="1" spc="315" dirty="0">
                <a:solidFill>
                  <a:schemeClr val="bg1"/>
                </a:solidFill>
                <a:latin typeface="微软雅黑" panose="020B0503020204020204" pitchFamily="34" charset="-122"/>
                <a:ea typeface="微软雅黑" panose="020B0503020204020204" pitchFamily="34" charset="-122"/>
                <a:sym typeface="+mn-ea"/>
              </a:rPr>
              <a:t>”</a:t>
            </a:r>
            <a:r>
              <a:rPr lang="zh-CN" altLang="en-US" sz="1600" b="1" spc="315" dirty="0">
                <a:solidFill>
                  <a:schemeClr val="bg1"/>
                </a:solidFill>
                <a:latin typeface="微软雅黑" panose="020B0503020204020204" pitchFamily="34" charset="-122"/>
                <a:ea typeface="微软雅黑" panose="020B0503020204020204" pitchFamily="34" charset="-122"/>
                <a:sym typeface="+mn-ea"/>
              </a:rPr>
              <a:t>企业新申报入口</a:t>
            </a:r>
            <a:endParaRPr lang="zh-CN" altLang="en-US" sz="1600" b="1" spc="315" dirty="0">
              <a:solidFill>
                <a:schemeClr val="bg1"/>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flipV="1">
            <a:off x="3392097" y="4285243"/>
            <a:ext cx="1126515" cy="61658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sp>
        <p:nvSpPr>
          <p:cNvPr id="12" name="矩形 11"/>
          <p:cNvSpPr/>
          <p:nvPr>
            <p:custDataLst>
              <p:tags r:id="rId5"/>
            </p:custDataLst>
          </p:nvPr>
        </p:nvSpPr>
        <p:spPr>
          <a:xfrm>
            <a:off x="2713354" y="3536494"/>
            <a:ext cx="2484000" cy="616585"/>
          </a:xfrm>
          <a:prstGeom prst="rect">
            <a:avLst/>
          </a:prstGeom>
          <a:solidFill>
            <a:schemeClr val="accent5">
              <a:lumMod val="75000"/>
            </a:schemeClr>
          </a:solidFill>
        </p:spPr>
        <p:txBody>
          <a:bodyPr wrap="square" anchor="ctr" anchorCtr="0">
            <a:noAutofit/>
          </a:bodyPr>
          <a:lstStyle/>
          <a:p>
            <a:pPr lvl="0" algn="ctr">
              <a:defRPr/>
            </a:pPr>
            <a:r>
              <a:rPr lang="zh-CN" altLang="en-US" sz="1600" b="1" spc="315" dirty="0">
                <a:solidFill>
                  <a:schemeClr val="bg1"/>
                </a:solidFill>
                <a:latin typeface="微软雅黑" panose="020B0503020204020204" pitchFamily="34" charset="-122"/>
                <a:ea typeface="微软雅黑" panose="020B0503020204020204" pitchFamily="34" charset="-122"/>
                <a:sym typeface="+mn-ea"/>
              </a:rPr>
              <a:t>专精特新</a:t>
            </a:r>
            <a:r>
              <a:rPr lang="en-US" altLang="zh-CN" sz="1600" b="1" spc="315" dirty="0">
                <a:solidFill>
                  <a:schemeClr val="bg1"/>
                </a:solidFill>
                <a:latin typeface="微软雅黑" panose="020B0503020204020204" pitchFamily="34" charset="-122"/>
                <a:ea typeface="微软雅黑" panose="020B0503020204020204" pitchFamily="34" charset="-122"/>
                <a:sym typeface="+mn-ea"/>
              </a:rPr>
              <a:t>“</a:t>
            </a:r>
            <a:r>
              <a:rPr lang="zh-CN" altLang="en-US" sz="1600" b="1" spc="315" dirty="0">
                <a:solidFill>
                  <a:schemeClr val="bg1"/>
                </a:solidFill>
                <a:latin typeface="微软雅黑" panose="020B0503020204020204" pitchFamily="34" charset="-122"/>
                <a:ea typeface="微软雅黑" panose="020B0503020204020204" pitchFamily="34" charset="-122"/>
                <a:sym typeface="+mn-ea"/>
              </a:rPr>
              <a:t>小巨人</a:t>
            </a:r>
            <a:r>
              <a:rPr lang="en-US" altLang="zh-CN" sz="1600" b="1" spc="315" dirty="0">
                <a:solidFill>
                  <a:schemeClr val="bg1"/>
                </a:solidFill>
                <a:latin typeface="微软雅黑" panose="020B0503020204020204" pitchFamily="34" charset="-122"/>
                <a:ea typeface="微软雅黑" panose="020B0503020204020204" pitchFamily="34" charset="-122"/>
                <a:sym typeface="+mn-ea"/>
              </a:rPr>
              <a:t>”</a:t>
            </a:r>
            <a:r>
              <a:rPr lang="zh-CN" altLang="en-US" sz="1600" b="1" spc="315" dirty="0">
                <a:solidFill>
                  <a:schemeClr val="bg1"/>
                </a:solidFill>
                <a:latin typeface="微软雅黑" panose="020B0503020204020204" pitchFamily="34" charset="-122"/>
                <a:ea typeface="微软雅黑" panose="020B0503020204020204" pitchFamily="34" charset="-122"/>
                <a:sym typeface="+mn-ea"/>
              </a:rPr>
              <a:t>企业申请复核入口</a:t>
            </a:r>
            <a:endParaRPr lang="zh-CN" altLang="en-US" sz="1600" b="1" spc="315"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71460"/>
    </mc:Choice>
    <mc:Fallback>
      <p:transition spd="slow" advTm="7146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申报系统简介</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619125" y="2195195"/>
            <a:ext cx="11649075" cy="140525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spcAft>
                <a:spcPts val="0"/>
              </a:spcAft>
              <a:buClrTx/>
              <a:buSzTx/>
            </a:pPr>
            <a:r>
              <a:rPr kumimoji="1" lang="zh-CN" altLang="en-US" sz="2000" b="1" dirty="0">
                <a:solidFill>
                  <a:srgbClr val="0070C0"/>
                </a:solidFill>
                <a:latin typeface="微软雅黑" panose="020B0503020204020204" pitchFamily="34" charset="-122"/>
                <a:ea typeface="微软雅黑" panose="020B0503020204020204" pitchFamily="34" charset="-122"/>
              </a:rPr>
              <a:t>（二）申报系统登录及实名认证</a:t>
            </a:r>
            <a:endParaRPr kumimoji="1" lang="zh-CN" altLang="en-US" sz="2000" b="1" dirty="0">
              <a:solidFill>
                <a:srgbClr val="0070C0"/>
              </a:solidFill>
              <a:latin typeface="微软雅黑" panose="020B0503020204020204" pitchFamily="34" charset="-122"/>
              <a:ea typeface="微软雅黑" panose="020B0503020204020204" pitchFamily="34" charset="-122"/>
            </a:endParaRPr>
          </a:p>
          <a:p>
            <a:pPr marL="285750" indent="-285750" algn="just">
              <a:lnSpc>
                <a:spcPct val="150000"/>
              </a:lnSpc>
              <a:spcAft>
                <a:spcPts val="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平台使用工业和信息化部统一登录系统，仅支持</a:t>
            </a:r>
            <a:r>
              <a:rPr kumimoji="1" lang="zh-CN" altLang="en-US" sz="1800" b="1" dirty="0">
                <a:solidFill>
                  <a:srgbClr val="0070C0"/>
                </a:solidFill>
                <a:latin typeface="微软雅黑" panose="020B0503020204020204" pitchFamily="34" charset="-122"/>
                <a:ea typeface="微软雅黑" panose="020B0503020204020204" pitchFamily="34" charset="-122"/>
              </a:rPr>
              <a:t>已实名认证的法人账户</a:t>
            </a:r>
            <a:r>
              <a:rPr kumimoji="1" lang="zh-CN" altLang="en-US" sz="1800" dirty="0">
                <a:solidFill>
                  <a:schemeClr val="tx1"/>
                </a:solidFill>
                <a:latin typeface="微软雅黑" panose="020B0503020204020204" pitchFamily="34" charset="-122"/>
                <a:ea typeface="微软雅黑" panose="020B0503020204020204" pitchFamily="34" charset="-122"/>
              </a:rPr>
              <a:t>在登录状态下进行申报。</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Aft>
                <a:spcPts val="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新注册用户请按系统提示完成法人账户的实名认证（需上传营业执照扫描件）。</a:t>
            </a: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stretch>
            <a:fillRect/>
          </a:stretch>
        </p:blipFill>
        <p:spPr>
          <a:xfrm>
            <a:off x="6696710" y="3712845"/>
            <a:ext cx="4527171" cy="2592000"/>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3" cstate="print"/>
          <a:srcRect t="2492"/>
          <a:stretch>
            <a:fillRect/>
          </a:stretch>
        </p:blipFill>
        <p:spPr>
          <a:xfrm>
            <a:off x="1152525" y="3712845"/>
            <a:ext cx="5164070" cy="25920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1152524" y="6335395"/>
            <a:ext cx="7589541" cy="368300"/>
          </a:xfrm>
          <a:prstGeom prst="rect">
            <a:avLst/>
          </a:prstGeom>
          <a:noFill/>
        </p:spPr>
        <p:txBody>
          <a:bodyPr wrap="square" rtlCol="0" anchor="t">
            <a:spAutoFit/>
          </a:bodyPr>
          <a:lstStyle/>
          <a:p>
            <a:r>
              <a:rPr kumimoji="1" lang="zh-CN" altLang="en-US" sz="1800" b="1" dirty="0">
                <a:solidFill>
                  <a:srgbClr val="0070C0"/>
                </a:solidFill>
                <a:latin typeface="微软雅黑" panose="020B0503020204020204" pitchFamily="34" charset="-122"/>
                <a:ea typeface="微软雅黑" panose="020B0503020204020204" pitchFamily="34" charset="-122"/>
                <a:sym typeface="+mn-ea"/>
              </a:rPr>
              <a:t>注意：</a:t>
            </a:r>
            <a:r>
              <a:rPr kumimoji="1" lang="zh-CN" altLang="en-US" sz="1800" dirty="0">
                <a:latin typeface="微软雅黑" panose="020B0503020204020204" pitchFamily="34" charset="-122"/>
                <a:ea typeface="微软雅黑" panose="020B0503020204020204" pitchFamily="34" charset="-122"/>
                <a:sym typeface="+mn-ea"/>
              </a:rPr>
              <a:t>请企业提前确认账号密码，如有问题，请及时咨询</a:t>
            </a:r>
            <a:r>
              <a:rPr kumimoji="1" lang="en-US" altLang="zh-CN" sz="1800" dirty="0">
                <a:latin typeface="微软雅黑" panose="020B0503020204020204" pitchFamily="34" charset="-122"/>
                <a:ea typeface="微软雅黑" panose="020B0503020204020204" pitchFamily="34" charset="-122"/>
                <a:sym typeface="+mn-ea"/>
              </a:rPr>
              <a:t>12381</a:t>
            </a:r>
            <a:r>
              <a:rPr kumimoji="1" lang="zh-CN" altLang="en-US" sz="1800" dirty="0">
                <a:latin typeface="微软雅黑" panose="020B0503020204020204" pitchFamily="34" charset="-122"/>
                <a:ea typeface="微软雅黑" panose="020B0503020204020204" pitchFamily="34" charset="-122"/>
                <a:sym typeface="+mn-ea"/>
              </a:rPr>
              <a:t>。</a:t>
            </a:r>
            <a:endParaRPr kumimoji="1" lang="zh-CN" altLang="en-US" sz="1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63537"/>
    </mc:Choice>
    <mc:Fallback>
      <p:transition spd="slow" advTm="635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申报系统简介</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6984364" y="2303146"/>
            <a:ext cx="5140326" cy="3912236"/>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spcBef>
                <a:spcPts val="0"/>
              </a:spcBef>
              <a:spcAft>
                <a:spcPts val="420"/>
              </a:spcAft>
            </a:pPr>
            <a:r>
              <a:rPr kumimoji="1" lang="zh-CN" altLang="en-US" sz="2000" b="1" dirty="0">
                <a:solidFill>
                  <a:srgbClr val="0070C0"/>
                </a:solidFill>
                <a:latin typeface="微软雅黑" panose="020B0503020204020204" pitchFamily="34" charset="-122"/>
                <a:ea typeface="微软雅黑" panose="020B0503020204020204" pitchFamily="34" charset="-122"/>
              </a:rPr>
              <a:t>（三）申请表填报</a:t>
            </a:r>
            <a:endParaRPr kumimoji="1" lang="zh-CN" altLang="en-US" sz="2000" b="1" dirty="0">
              <a:solidFill>
                <a:srgbClr val="0070C0"/>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首次登入系统，点击申报会要求企业维护基本信息。</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进入申请表界面后，填写过程中企业可进行</a:t>
            </a:r>
            <a:r>
              <a:rPr kumimoji="1" lang="zh-CN" altLang="en-US" sz="1800" b="1" dirty="0">
                <a:solidFill>
                  <a:srgbClr val="0070C0"/>
                </a:solidFill>
                <a:latin typeface="微软雅黑" panose="020B0503020204020204" pitchFamily="34" charset="-122"/>
                <a:ea typeface="微软雅黑" panose="020B0503020204020204" pitchFamily="34" charset="-122"/>
              </a:rPr>
              <a:t>暂存、下载、提交</a:t>
            </a:r>
            <a:r>
              <a:rPr kumimoji="1" lang="zh-CN" altLang="en-US" sz="1800" dirty="0">
                <a:solidFill>
                  <a:schemeClr val="tx1"/>
                </a:solidFill>
                <a:latin typeface="微软雅黑" panose="020B0503020204020204" pitchFamily="34" charset="-122"/>
                <a:ea typeface="微软雅黑" panose="020B0503020204020204" pitchFamily="34" charset="-122"/>
              </a:rPr>
              <a:t>操作，并在对应需要佐证材料处，按照申报通知列明的申报材料要求</a:t>
            </a:r>
            <a:r>
              <a:rPr kumimoji="1" lang="zh-CN" altLang="en-US" sz="1800" b="1" dirty="0">
                <a:solidFill>
                  <a:srgbClr val="0070C0"/>
                </a:solidFill>
                <a:latin typeface="微软雅黑" panose="020B0503020204020204" pitchFamily="34" charset="-122"/>
                <a:ea typeface="微软雅黑" panose="020B0503020204020204" pitchFamily="34" charset="-122"/>
              </a:rPr>
              <a:t>上传文件</a:t>
            </a:r>
            <a:r>
              <a:rPr kumimoji="1" lang="zh-CN" altLang="en-US" sz="1800" dirty="0">
                <a:solidFill>
                  <a:schemeClr val="tx1"/>
                </a:solidFill>
                <a:latin typeface="微软雅黑" panose="020B0503020204020204" pitchFamily="34" charset="-122"/>
                <a:ea typeface="微软雅黑" panose="020B0503020204020204" pitchFamily="34" charset="-122"/>
              </a:rPr>
              <a:t>。</a:t>
            </a: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37590" y="2303145"/>
            <a:ext cx="5402580" cy="4178300"/>
            <a:chOff x="936643" y="2301897"/>
            <a:chExt cx="5502296" cy="4249420"/>
          </a:xfrm>
          <a:effectLst>
            <a:outerShdw blurRad="50800" dist="38100" dir="2700000" algn="tl" rotWithShape="0">
              <a:prstClr val="black">
                <a:alpha val="40000"/>
              </a:prstClr>
            </a:outerShdw>
          </a:effectLst>
        </p:grpSpPr>
        <p:pic>
          <p:nvPicPr>
            <p:cNvPr id="6" name="图片 5"/>
            <p:cNvPicPr>
              <a:picLocks noChangeAspect="1"/>
            </p:cNvPicPr>
            <p:nvPr/>
          </p:nvPicPr>
          <p:blipFill>
            <a:blip r:embed="rId2" cstate="print"/>
            <a:stretch>
              <a:fillRect/>
            </a:stretch>
          </p:blipFill>
          <p:spPr>
            <a:xfrm>
              <a:off x="936643" y="2301897"/>
              <a:ext cx="5502296" cy="4173853"/>
            </a:xfrm>
            <a:prstGeom prst="rect">
              <a:avLst/>
            </a:prstGeom>
          </p:spPr>
        </p:pic>
        <p:sp>
          <p:nvSpPr>
            <p:cNvPr id="7" name="矩形 6"/>
            <p:cNvSpPr/>
            <p:nvPr/>
          </p:nvSpPr>
          <p:spPr>
            <a:xfrm flipV="1">
              <a:off x="2592088" y="6191272"/>
              <a:ext cx="1611630" cy="3600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53066"/>
    </mc:Choice>
    <mc:Fallback>
      <p:transition spd="slow" advTm="530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3"/>
          <p:cNvPicPr>
            <a:picLocks noChangeAspect="1"/>
          </p:cNvPicPr>
          <p:nvPr>
            <p:custDataLst>
              <p:tags r:id="rId1"/>
            </p:custDataLst>
          </p:nvPr>
        </p:nvPicPr>
        <p:blipFill>
          <a:blip r:embed="rId2"/>
          <a:stretch>
            <a:fillRect/>
          </a:stretch>
        </p:blipFill>
        <p:spPr>
          <a:xfrm>
            <a:off x="9577863" y="814378"/>
            <a:ext cx="38850" cy="0"/>
          </a:xfrm>
          <a:prstGeom prst="rect">
            <a:avLst/>
          </a:prstGeom>
        </p:spPr>
      </p:pic>
      <p:sp>
        <p:nvSpPr>
          <p:cNvPr id="6" name="文本框 87"/>
          <p:cNvSpPr txBox="1"/>
          <p:nvPr/>
        </p:nvSpPr>
        <p:spPr>
          <a:xfrm>
            <a:off x="1049037" y="1606232"/>
            <a:ext cx="1327195" cy="769441"/>
          </a:xfrm>
          <a:prstGeom prst="rect">
            <a:avLst/>
          </a:prstGeom>
          <a:noFill/>
        </p:spPr>
        <p:txBody>
          <a:bodyP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rPr>
              <a:t>目录</a:t>
            </a:r>
            <a:endParaRPr kumimoji="0" 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custDataLst>
              <p:tags r:id="rId3"/>
            </p:custDataLst>
          </p:nvPr>
        </p:nvGrpSpPr>
        <p:grpSpPr>
          <a:xfrm>
            <a:off x="4048760" y="2913380"/>
            <a:ext cx="6565005" cy="897890"/>
            <a:chOff x="6376" y="4698"/>
            <a:chExt cx="10339" cy="1415"/>
          </a:xfrm>
        </p:grpSpPr>
        <p:sp>
          <p:nvSpPr>
            <p:cNvPr id="8" name="六边形 109"/>
            <p:cNvSpPr/>
            <p:nvPr>
              <p:custDataLst>
                <p:tags r:id="rId4"/>
              </p:custDataLst>
            </p:nvPr>
          </p:nvSpPr>
          <p:spPr bwMode="auto">
            <a:xfrm rot="16200000">
              <a:off x="6278" y="4796"/>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9" name="组合 110"/>
            <p:cNvGrpSpPr/>
            <p:nvPr>
              <p:custDataLst>
                <p:tags r:id="rId5"/>
              </p:custDataLst>
            </p:nvPr>
          </p:nvGrpSpPr>
          <p:grpSpPr bwMode="auto">
            <a:xfrm>
              <a:off x="6395" y="4821"/>
              <a:ext cx="10320" cy="1134"/>
              <a:chOff x="2696449" y="2415582"/>
              <a:chExt cx="6553277" cy="719913"/>
            </a:xfrm>
          </p:grpSpPr>
          <p:sp>
            <p:nvSpPr>
              <p:cNvPr id="24" name="îṡļîḍé"/>
              <p:cNvSpPr txBox="1">
                <a:spLocks noChangeArrowheads="1"/>
              </p:cNvSpPr>
              <p:nvPr>
                <p:custDataLst>
                  <p:tags r:id="rId6"/>
                </p:custDataLst>
              </p:nvPr>
            </p:nvSpPr>
            <p:spPr bwMode="auto">
              <a:xfrm>
                <a:off x="3728209" y="2533693"/>
                <a:ext cx="5521517" cy="52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认定办法和认定指标</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25" name="组合 112"/>
              <p:cNvGrpSpPr/>
              <p:nvPr/>
            </p:nvGrpSpPr>
            <p:grpSpPr bwMode="auto">
              <a:xfrm>
                <a:off x="2696449" y="2415582"/>
                <a:ext cx="6334710" cy="719913"/>
                <a:chOff x="2696449" y="2415582"/>
                <a:chExt cx="6334710" cy="719913"/>
              </a:xfrm>
            </p:grpSpPr>
            <p:sp>
              <p:nvSpPr>
                <p:cNvPr id="26" name="íŝ1íḍé"/>
                <p:cNvSpPr/>
                <p:nvPr>
                  <p:custDataLst>
                    <p:tags r:id="rId7"/>
                  </p:custDataLst>
                </p:nvPr>
              </p:nvSpPr>
              <p:spPr>
                <a:xfrm rot="16200000">
                  <a:off x="5674505" y="-221159"/>
                  <a:ext cx="719913" cy="5993394"/>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îŝḻîďè"/>
                <p:cNvSpPr txBox="1">
                  <a:spLocks noChangeArrowheads="1"/>
                </p:cNvSpPr>
                <p:nvPr>
                  <p:custDataLst>
                    <p:tags r:id="rId8"/>
                  </p:custDataLst>
                </p:nvPr>
              </p:nvSpPr>
              <p:spPr bwMode="auto">
                <a:xfrm>
                  <a:off x="2696449" y="2483822"/>
                  <a:ext cx="979293" cy="6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rPr>
                    <a:t>02</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grpSp>
      <p:sp>
        <p:nvSpPr>
          <p:cNvPr id="10" name="iṥļiḓe"/>
          <p:cNvSpPr txBox="1"/>
          <p:nvPr/>
        </p:nvSpPr>
        <p:spPr bwMode="auto">
          <a:xfrm>
            <a:off x="1895337" y="1835578"/>
            <a:ext cx="1920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custDataLst>
              <p:tags r:id="rId9"/>
            </p:custDataLst>
          </p:nvPr>
        </p:nvGrpSpPr>
        <p:grpSpPr>
          <a:xfrm>
            <a:off x="4060190" y="1741805"/>
            <a:ext cx="6828155" cy="897890"/>
            <a:chOff x="6380" y="2452"/>
            <a:chExt cx="10753" cy="1414"/>
          </a:xfrm>
        </p:grpSpPr>
        <p:sp>
          <p:nvSpPr>
            <p:cNvPr id="7" name="六边形 92"/>
            <p:cNvSpPr/>
            <p:nvPr>
              <p:custDataLst>
                <p:tags r:id="rId10"/>
              </p:custDataLst>
            </p:nvPr>
          </p:nvSpPr>
          <p:spPr bwMode="auto">
            <a:xfrm rot="16200000">
              <a:off x="6282" y="2550"/>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34AFB6"/>
                    </a:gs>
                    <a:gs pos="100000">
                      <a:srgbClr val="0070C0"/>
                    </a:gs>
                  </a:gsLst>
                  <a:lin ang="5400000" scaled="1"/>
                </a:gra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11" name="组合 75"/>
            <p:cNvGrpSpPr/>
            <p:nvPr>
              <p:custDataLst>
                <p:tags r:id="rId11"/>
              </p:custDataLst>
            </p:nvPr>
          </p:nvGrpSpPr>
          <p:grpSpPr bwMode="auto">
            <a:xfrm>
              <a:off x="6381" y="2543"/>
              <a:ext cx="10753" cy="1134"/>
              <a:chOff x="2706610" y="2401995"/>
              <a:chExt cx="6828618" cy="719913"/>
            </a:xfrm>
          </p:grpSpPr>
          <p:sp>
            <p:nvSpPr>
              <p:cNvPr id="20" name="îṡļîḍé"/>
              <p:cNvSpPr txBox="1">
                <a:spLocks noChangeArrowheads="1"/>
              </p:cNvSpPr>
              <p:nvPr>
                <p:custDataLst>
                  <p:tags r:id="rId12"/>
                </p:custDataLst>
              </p:nvPr>
            </p:nvSpPr>
            <p:spPr bwMode="auto">
              <a:xfrm>
                <a:off x="3728212" y="2533766"/>
                <a:ext cx="5807016" cy="52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rgbClr val="C00000"/>
                    </a:solidFill>
                    <a:latin typeface="微软雅黑" panose="020B0503020204020204" pitchFamily="34" charset="-122"/>
                    <a:ea typeface="微软雅黑" panose="020B0503020204020204" pitchFamily="34" charset="-122"/>
                  </a:rPr>
                  <a:t>工作依据和程序</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21" name="组合 71"/>
              <p:cNvGrpSpPr/>
              <p:nvPr/>
            </p:nvGrpSpPr>
            <p:grpSpPr bwMode="auto">
              <a:xfrm>
                <a:off x="2706610" y="2401995"/>
                <a:ext cx="6324550" cy="719913"/>
                <a:chOff x="2706610" y="2401995"/>
                <a:chExt cx="6324550" cy="719913"/>
              </a:xfrm>
            </p:grpSpPr>
            <p:sp>
              <p:nvSpPr>
                <p:cNvPr id="22" name="íŝ1íḍé"/>
                <p:cNvSpPr/>
                <p:nvPr>
                  <p:custDataLst>
                    <p:tags r:id="rId13"/>
                  </p:custDataLst>
                </p:nvPr>
              </p:nvSpPr>
              <p:spPr>
                <a:xfrm rot="16200000">
                  <a:off x="5674505" y="-234747"/>
                  <a:ext cx="719913" cy="5993396"/>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îŝḻîďè"/>
                <p:cNvSpPr txBox="1">
                  <a:spLocks noChangeArrowheads="1"/>
                </p:cNvSpPr>
                <p:nvPr>
                  <p:custDataLst>
                    <p:tags r:id="rId14"/>
                  </p:custDataLst>
                </p:nvPr>
              </p:nvSpPr>
              <p:spPr bwMode="auto">
                <a:xfrm>
                  <a:off x="2706610" y="2462800"/>
                  <a:ext cx="979293" cy="6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latin typeface="微软雅黑" panose="020B0503020204020204" pitchFamily="34" charset="-122"/>
                      <a:ea typeface="微软雅黑" panose="020B0503020204020204" pitchFamily="34" charset="-122"/>
                    </a:rPr>
                    <a:t>01</a:t>
                  </a:r>
                  <a:endParaRPr lang="en-US" altLang="zh-CN" sz="3600" b="1" dirty="0">
                    <a:solidFill>
                      <a:prstClr val="white"/>
                    </a:solidFill>
                    <a:latin typeface="微软雅黑" panose="020B0503020204020204" pitchFamily="34" charset="-122"/>
                    <a:ea typeface="微软雅黑" panose="020B0503020204020204" pitchFamily="34" charset="-122"/>
                  </a:endParaRPr>
                </a:p>
              </p:txBody>
            </p:sp>
          </p:grpSp>
        </p:grpSp>
      </p:grpSp>
      <p:grpSp>
        <p:nvGrpSpPr>
          <p:cNvPr id="19" name="组合 18"/>
          <p:cNvGrpSpPr/>
          <p:nvPr>
            <p:custDataLst>
              <p:tags r:id="rId15"/>
            </p:custDataLst>
          </p:nvPr>
        </p:nvGrpSpPr>
        <p:grpSpPr>
          <a:xfrm>
            <a:off x="4014332" y="4084955"/>
            <a:ext cx="6361652" cy="897890"/>
            <a:chOff x="6322" y="6965"/>
            <a:chExt cx="10018" cy="1415"/>
          </a:xfrm>
        </p:grpSpPr>
        <p:sp>
          <p:nvSpPr>
            <p:cNvPr id="4" name="六边形 148"/>
            <p:cNvSpPr/>
            <p:nvPr>
              <p:custDataLst>
                <p:tags r:id="rId16"/>
              </p:custDataLst>
            </p:nvPr>
          </p:nvSpPr>
          <p:spPr bwMode="auto">
            <a:xfrm rot="16200000">
              <a:off x="6248" y="7064"/>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sp>
          <p:nvSpPr>
            <p:cNvPr id="14" name="íŝ1íḍé"/>
            <p:cNvSpPr/>
            <p:nvPr>
              <p:custDataLst>
                <p:tags r:id="rId17"/>
              </p:custDataLst>
            </p:nvPr>
          </p:nvSpPr>
          <p:spPr bwMode="auto">
            <a:xfrm rot="16200000">
              <a:off x="11054" y="292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îŝḻîďè"/>
            <p:cNvSpPr txBox="1">
              <a:spLocks noChangeArrowheads="1"/>
            </p:cNvSpPr>
            <p:nvPr>
              <p:custDataLst>
                <p:tags r:id="rId18"/>
              </p:custDataLst>
            </p:nvPr>
          </p:nvSpPr>
          <p:spPr bwMode="auto">
            <a:xfrm>
              <a:off x="6322" y="7150"/>
              <a:ext cx="15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fontAlgn="auto">
                <a:spcBef>
                  <a:spcPts val="0"/>
                </a:spcBef>
                <a:spcAft>
                  <a:spcPts val="0"/>
                </a:spcAft>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rPr>
                <a:t>03</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custDataLst>
              <p:tags r:id="rId19"/>
            </p:custDataLst>
          </p:nvPr>
        </p:nvGrpSpPr>
        <p:grpSpPr>
          <a:xfrm>
            <a:off x="4014470" y="5256530"/>
            <a:ext cx="6866255" cy="897890"/>
            <a:chOff x="6352" y="7366"/>
            <a:chExt cx="10813" cy="1415"/>
          </a:xfrm>
        </p:grpSpPr>
        <p:sp>
          <p:nvSpPr>
            <p:cNvPr id="16" name="六边形 148"/>
            <p:cNvSpPr/>
            <p:nvPr>
              <p:custDataLst>
                <p:tags r:id="rId20"/>
              </p:custDataLst>
            </p:nvPr>
          </p:nvSpPr>
          <p:spPr bwMode="auto">
            <a:xfrm rot="16200000">
              <a:off x="6253" y="7465"/>
              <a:ext cx="1415" cy="1217"/>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28" name="组合 27"/>
            <p:cNvGrpSpPr/>
            <p:nvPr/>
          </p:nvGrpSpPr>
          <p:grpSpPr>
            <a:xfrm>
              <a:off x="6352" y="7396"/>
              <a:ext cx="10813" cy="1199"/>
              <a:chOff x="6352" y="8730"/>
              <a:chExt cx="10813" cy="1199"/>
            </a:xfrm>
          </p:grpSpPr>
          <p:sp>
            <p:nvSpPr>
              <p:cNvPr id="2" name="îṡļîḍé"/>
              <p:cNvSpPr txBox="1">
                <a:spLocks noChangeArrowheads="1"/>
              </p:cNvSpPr>
              <p:nvPr>
                <p:custDataLst>
                  <p:tags r:id="rId21"/>
                </p:custDataLst>
              </p:nvPr>
            </p:nvSpPr>
            <p:spPr bwMode="auto">
              <a:xfrm>
                <a:off x="8020" y="8938"/>
                <a:ext cx="9145"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常见问题解答</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íŝ1íḍé"/>
              <p:cNvSpPr/>
              <p:nvPr>
                <p:custDataLst>
                  <p:tags r:id="rId22"/>
                </p:custDataLst>
              </p:nvPr>
            </p:nvSpPr>
            <p:spPr bwMode="auto">
              <a:xfrm rot="16200000">
                <a:off x="11084" y="457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îŝḻîďè"/>
              <p:cNvSpPr txBox="1">
                <a:spLocks noChangeArrowheads="1"/>
              </p:cNvSpPr>
              <p:nvPr>
                <p:custDataLst>
                  <p:tags r:id="rId23"/>
                </p:custDataLst>
              </p:nvPr>
            </p:nvSpPr>
            <p:spPr bwMode="auto">
              <a:xfrm>
                <a:off x="6352" y="8913"/>
                <a:ext cx="15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fontAlgn="auto">
                  <a:spcBef>
                    <a:spcPts val="0"/>
                  </a:spcBef>
                  <a:spcAft>
                    <a:spcPts val="0"/>
                  </a:spcAft>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rPr>
                  <a:t>04</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sp>
        <p:nvSpPr>
          <p:cNvPr id="31" name="îṡļîḍé"/>
          <p:cNvSpPr txBox="1">
            <a:spLocks noChangeArrowheads="1"/>
          </p:cNvSpPr>
          <p:nvPr>
            <p:custDataLst>
              <p:tags r:id="rId24"/>
            </p:custDataLst>
          </p:nvPr>
        </p:nvSpPr>
        <p:spPr bwMode="auto">
          <a:xfrm>
            <a:off x="5111750" y="4247291"/>
            <a:ext cx="58070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申报系统简介和填报说明</a:t>
            </a:r>
            <a:endParaRPr lang="en-US" altLang="zh-CN" sz="2800" b="1"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8753"/>
    </mc:Choice>
    <mc:Fallback>
      <p:transition spd="slow" advTm="1875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申报系统简介</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6984365" y="2303780"/>
            <a:ext cx="5140325" cy="391223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spcBef>
                <a:spcPts val="0"/>
              </a:spcBef>
              <a:spcAft>
                <a:spcPts val="420"/>
              </a:spcAft>
            </a:pPr>
            <a:r>
              <a:rPr kumimoji="1" lang="zh-CN" altLang="en-US" sz="2000" b="1" dirty="0">
                <a:solidFill>
                  <a:srgbClr val="0070C0"/>
                </a:solidFill>
                <a:latin typeface="微软雅黑" panose="020B0503020204020204" pitchFamily="34" charset="-122"/>
                <a:ea typeface="微软雅黑" panose="020B0503020204020204" pitchFamily="34" charset="-122"/>
              </a:rPr>
              <a:t>（四）申报记录查看及修改</a:t>
            </a:r>
            <a:endParaRPr kumimoji="1" lang="zh-CN" altLang="en-US" sz="2000" b="1" dirty="0">
              <a:solidFill>
                <a:srgbClr val="0070C0"/>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企业提交申报后，可通过【企业信息管理</a:t>
            </a:r>
            <a:r>
              <a:rPr kumimoji="1" lang="en-US" altLang="zh-CN" sz="1800" dirty="0">
                <a:solidFill>
                  <a:schemeClr val="tx1"/>
                </a:solidFill>
                <a:latin typeface="微软雅黑" panose="020B0503020204020204" pitchFamily="34" charset="-122"/>
                <a:ea typeface="微软雅黑" panose="020B0503020204020204" pitchFamily="34" charset="-122"/>
              </a:rPr>
              <a:t>-</a:t>
            </a:r>
            <a:r>
              <a:rPr kumimoji="1" lang="zh-CN" altLang="en-US" sz="1800" dirty="0">
                <a:solidFill>
                  <a:schemeClr val="tx1"/>
                </a:solidFill>
                <a:latin typeface="微软雅黑" panose="020B0503020204020204" pitchFamily="34" charset="-122"/>
                <a:ea typeface="微软雅黑" panose="020B0503020204020204" pitchFamily="34" charset="-122"/>
              </a:rPr>
              <a:t>申报管理】模块，查看申报记录及状态。</a:t>
            </a:r>
            <a:endParaRPr kumimoji="1" lang="en-US" altLang="zh-CN"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企业提交申报后，如主管部门退回要求修改，企业可在申报记录中</a:t>
            </a:r>
            <a:r>
              <a:rPr kumimoji="1" lang="zh-CN" altLang="en-US" sz="1800" b="1" dirty="0">
                <a:solidFill>
                  <a:srgbClr val="0070C0"/>
                </a:solidFill>
                <a:latin typeface="微软雅黑" panose="020B0503020204020204" pitchFamily="34" charset="-122"/>
                <a:ea typeface="微软雅黑" panose="020B0503020204020204" pitchFamily="34" charset="-122"/>
              </a:rPr>
              <a:t>点击修改按钮</a:t>
            </a:r>
            <a:r>
              <a:rPr kumimoji="1" lang="zh-CN" altLang="en-US" sz="1800" dirty="0">
                <a:solidFill>
                  <a:schemeClr val="tx1"/>
                </a:solidFill>
                <a:latin typeface="微软雅黑" panose="020B0503020204020204" pitchFamily="34" charset="-122"/>
                <a:ea typeface="微软雅黑" panose="020B0503020204020204" pitchFamily="34" charset="-122"/>
              </a:rPr>
              <a:t>，重新进入申请表界面完成修改并再次提交。</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2" cstate="print"/>
          <a:srcRect r="5527"/>
          <a:stretch>
            <a:fillRect/>
          </a:stretch>
        </p:blipFill>
        <p:spPr>
          <a:xfrm>
            <a:off x="864253" y="2331455"/>
            <a:ext cx="1943973" cy="190526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77554" y="2303674"/>
            <a:ext cx="5475694" cy="3901709"/>
          </a:xfrm>
          <a:prstGeom prst="rect">
            <a:avLst/>
          </a:prstGeom>
          <a:effectLst>
            <a:outerShdw blurRad="50800" dist="38100" dir="2700000" algn="tl" rotWithShape="0">
              <a:prstClr val="black">
                <a:alpha val="40000"/>
              </a:prstClr>
            </a:outerShdw>
          </a:effectLst>
        </p:spPr>
      </p:pic>
      <p:sp>
        <p:nvSpPr>
          <p:cNvPr id="12" name="矩形 11"/>
          <p:cNvSpPr/>
          <p:nvPr/>
        </p:nvSpPr>
        <p:spPr>
          <a:xfrm flipV="1">
            <a:off x="5544188" y="4751639"/>
            <a:ext cx="287996" cy="21599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sp>
        <p:nvSpPr>
          <p:cNvPr id="2" name="矩形 1"/>
          <p:cNvSpPr/>
          <p:nvPr/>
        </p:nvSpPr>
        <p:spPr>
          <a:xfrm flipV="1">
            <a:off x="5086383" y="2524455"/>
            <a:ext cx="1582423" cy="35401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sp>
        <p:nvSpPr>
          <p:cNvPr id="5" name="矩形 4"/>
          <p:cNvSpPr/>
          <p:nvPr/>
        </p:nvSpPr>
        <p:spPr>
          <a:xfrm flipV="1">
            <a:off x="623933" y="3352310"/>
            <a:ext cx="1582423" cy="35401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2000" advTm="32358"/>
    </mc:Choice>
    <mc:Fallback>
      <p:transition spd="slow" advTm="3235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723900" y="2718435"/>
            <a:ext cx="5172076" cy="350202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Font typeface="Arial" panose="020B0604020202020204" pitchFamily="34" charset="0"/>
              <a:buChar char="•"/>
            </a:pP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rPr>
              <a:t> 按照《国民经济行业分类（GB/T 4754-2017）》填写所属行业</a:t>
            </a:r>
            <a:r>
              <a:rPr 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rPr>
              <a:t>。文件可在</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rPr>
              <a:t>国家统计局</a:t>
            </a:r>
            <a:r>
              <a:rPr 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rPr>
              <a:t>网站查询：https://www.stats.gov.cn/xxgk/tjbz/gjtjbz/201710/t20171017_1758922.html</a:t>
            </a:r>
            <a:endPar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spcBef>
                <a:spcPts val="0"/>
              </a:spcBef>
              <a:spcAft>
                <a:spcPts val="420"/>
              </a:spcAft>
              <a:buClrTx/>
              <a:buSzTx/>
              <a:buFont typeface="Arial" panose="020B0604020202020204" pitchFamily="34" charset="0"/>
              <a:buChar char="•"/>
            </a:pPr>
            <a:r>
              <a:rPr 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rPr>
              <a:t>按照要求，与我部已认定的专精特新“小巨人”企业存在控股关系的企业，以及同一集团内生产相似主导产品的企业，不予推荐。</a:t>
            </a:r>
            <a:endParaRPr 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6054090" y="1191689"/>
            <a:ext cx="5871210" cy="5727341"/>
            <a:chOff x="6054090" y="1191689"/>
            <a:chExt cx="5682012" cy="5542779"/>
          </a:xfrm>
        </p:grpSpPr>
        <p:pic>
          <p:nvPicPr>
            <p:cNvPr id="5" name="图片 4"/>
            <p:cNvPicPr>
              <a:picLocks noChangeAspect="1"/>
            </p:cNvPicPr>
            <p:nvPr/>
          </p:nvPicPr>
          <p:blipFill>
            <a:blip r:embed="rId2"/>
            <a:stretch>
              <a:fillRect/>
            </a:stretch>
          </p:blipFill>
          <p:spPr>
            <a:xfrm>
              <a:off x="6054090" y="1191689"/>
              <a:ext cx="5682012" cy="5542779"/>
            </a:xfrm>
            <a:prstGeom prst="rect">
              <a:avLst/>
            </a:prstGeom>
          </p:spPr>
        </p:pic>
        <p:sp>
          <p:nvSpPr>
            <p:cNvPr id="28" name="矩形 27"/>
            <p:cNvSpPr/>
            <p:nvPr/>
          </p:nvSpPr>
          <p:spPr>
            <a:xfrm>
              <a:off x="6089905" y="4626692"/>
              <a:ext cx="1265943" cy="43199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6089905" y="5255418"/>
              <a:ext cx="1265943" cy="144019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64978"/>
    </mc:Choice>
    <mc:Fallback>
      <p:transition spd="slow" advTm="649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78180" y="2457450"/>
            <a:ext cx="5522595" cy="3625849"/>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Font typeface="Arial" panose="020B0604020202020204" pitchFamily="34" charset="0"/>
              <a:buChar char="•"/>
            </a:pP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企业上一年度主营业务收入增长率</a:t>
            </a:r>
            <a:r>
              <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企业上一年度主营业务收入总额-企业上上年度主营业务收入总额</a:t>
            </a:r>
            <a:r>
              <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a:t>
            </a: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/企业上上年度主营业务收入总额*100%</a:t>
            </a:r>
            <a:endPar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endParaRPr>
          </a:p>
          <a:p>
            <a:pPr marL="285750" indent="-285750" algn="just">
              <a:lnSpc>
                <a:spcPct val="150000"/>
              </a:lnSpc>
              <a:spcBef>
                <a:spcPts val="0"/>
              </a:spcBef>
              <a:spcAft>
                <a:spcPts val="420"/>
              </a:spcAft>
              <a:buFont typeface="Arial" panose="020B0604020202020204" pitchFamily="34" charset="0"/>
              <a:buChar char="•"/>
            </a:pPr>
            <a:r>
              <a:rPr 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“股权融资”是指公司股东稀释部分公司股权给投资人，以增资扩股（出让股权不超过30%）</a:t>
            </a:r>
            <a:r>
              <a:rPr lang="en-US"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的方式引进新的股东，从而取得公司融资的方式</a:t>
            </a:r>
            <a:r>
              <a:rPr 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8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1" name="组合 10"/>
          <p:cNvGrpSpPr/>
          <p:nvPr/>
        </p:nvGrpSpPr>
        <p:grpSpPr>
          <a:xfrm>
            <a:off x="6921500" y="1183675"/>
            <a:ext cx="4317960" cy="5632040"/>
            <a:chOff x="7293015" y="1790699"/>
            <a:chExt cx="3833097" cy="4999619"/>
          </a:xfrm>
        </p:grpSpPr>
        <p:grpSp>
          <p:nvGrpSpPr>
            <p:cNvPr id="9" name="组合 8"/>
            <p:cNvGrpSpPr/>
            <p:nvPr/>
          </p:nvGrpSpPr>
          <p:grpSpPr>
            <a:xfrm>
              <a:off x="7293015" y="1790699"/>
              <a:ext cx="3833097" cy="4999619"/>
              <a:chOff x="6293734" y="1780223"/>
              <a:chExt cx="4746653" cy="6191196"/>
            </a:xfrm>
          </p:grpSpPr>
          <p:pic>
            <p:nvPicPr>
              <p:cNvPr id="8" name="图片 7"/>
              <p:cNvPicPr>
                <a:picLocks noChangeAspect="1"/>
              </p:cNvPicPr>
              <p:nvPr/>
            </p:nvPicPr>
            <p:blipFill rotWithShape="1">
              <a:blip r:embed="rId2"/>
              <a:srcRect t="993" b="1"/>
              <a:stretch>
                <a:fillRect/>
              </a:stretch>
            </p:blipFill>
            <p:spPr>
              <a:xfrm>
                <a:off x="6302375" y="4331263"/>
                <a:ext cx="4738012" cy="3640156"/>
              </a:xfrm>
              <a:prstGeom prst="rect">
                <a:avLst/>
              </a:prstGeom>
            </p:spPr>
          </p:pic>
          <p:pic>
            <p:nvPicPr>
              <p:cNvPr id="5" name="图片 4"/>
              <p:cNvPicPr>
                <a:picLocks noChangeAspect="1"/>
              </p:cNvPicPr>
              <p:nvPr/>
            </p:nvPicPr>
            <p:blipFill rotWithShape="1">
              <a:blip r:embed="rId3"/>
              <a:srcRect b="1102"/>
              <a:stretch>
                <a:fillRect/>
              </a:stretch>
            </p:blipFill>
            <p:spPr>
              <a:xfrm>
                <a:off x="6293734" y="1780223"/>
                <a:ext cx="4743478" cy="2563177"/>
              </a:xfrm>
              <a:prstGeom prst="rect">
                <a:avLst/>
              </a:prstGeom>
            </p:spPr>
          </p:pic>
        </p:grpSp>
        <p:sp>
          <p:nvSpPr>
            <p:cNvPr id="28" name="矩形 27"/>
            <p:cNvSpPr/>
            <p:nvPr/>
          </p:nvSpPr>
          <p:spPr>
            <a:xfrm>
              <a:off x="7323455" y="3985895"/>
              <a:ext cx="1029970" cy="20510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7323455" y="5819146"/>
              <a:ext cx="1029970" cy="20510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163341"/>
    </mc:Choice>
    <mc:Fallback>
      <p:transition spd="slow" advTm="16334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75293" y="2373737"/>
            <a:ext cx="5525482" cy="4061987"/>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Font typeface="Arial" panose="020B0604020202020204" pitchFamily="34" charset="0"/>
              <a:buChar char="•"/>
            </a:pPr>
            <a:r>
              <a:rPr lang="en-US" alt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财务数据以企业近三年年度审计报告期末数为准</a:t>
            </a: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a:t>
            </a:r>
            <a:endParaRPr lang="en-US" alt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endParaRPr>
          </a:p>
          <a:p>
            <a:pPr marL="285750" indent="-285750" algn="just">
              <a:lnSpc>
                <a:spcPct val="150000"/>
              </a:lnSpc>
              <a:spcBef>
                <a:spcPts val="0"/>
              </a:spcBef>
              <a:spcAft>
                <a:spcPts val="420"/>
              </a:spcAft>
              <a:buFont typeface="Arial" panose="020B0604020202020204" pitchFamily="34" charset="0"/>
              <a:buChar char="•"/>
            </a:pP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企业</a:t>
            </a:r>
            <a:r>
              <a:rPr 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填写审计报告编码后，还需上传对应审计报告</a:t>
            </a:r>
            <a:r>
              <a:rPr lang="zh-CN"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Gotham Bold"/>
              </a:rPr>
              <a:t>电子原件</a:t>
            </a:r>
            <a:r>
              <a:rPr 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。需要提醒的是，在会计师事务所将审计报告在财政部注册会计师行业统一监管平台（http://acc.mof.gov.cn）完成报备后，企业应将该平台赋码的审计报告</a:t>
            </a:r>
            <a:r>
              <a:rPr lang="zh-CN"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Gotham Bold"/>
              </a:rPr>
              <a:t>电子原件</a:t>
            </a:r>
            <a:r>
              <a:rPr 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作为佐证材料上传（注意：</a:t>
            </a:r>
            <a:r>
              <a:rPr lang="zh-CN"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Gotham Bold"/>
              </a:rPr>
              <a:t>请勿将纸质件打印扫描再上传</a:t>
            </a:r>
            <a:r>
              <a:rPr 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a:t>
            </a:r>
            <a:endParaRPr lang="en-US" alt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endParaRPr>
          </a:p>
          <a:p>
            <a:pPr marL="285750" indent="-285750" algn="just">
              <a:lnSpc>
                <a:spcPct val="150000"/>
              </a:lnSpc>
              <a:spcBef>
                <a:spcPts val="0"/>
              </a:spcBef>
              <a:spcAft>
                <a:spcPts val="420"/>
              </a:spcAft>
              <a:buFont typeface="Arial" panose="020B0604020202020204" pitchFamily="34" charset="0"/>
              <a:buChar char="•"/>
            </a:pPr>
            <a:r>
              <a:rPr lang="zh-CN" altLang="en-US" sz="1600" b="1" kern="0" dirty="0">
                <a:solidFill>
                  <a:srgbClr val="0273C0"/>
                </a:solidFill>
                <a:latin typeface="微软雅黑" panose="020B0503020204020204" pitchFamily="34" charset="-122"/>
                <a:ea typeface="微软雅黑" panose="020B0503020204020204" pitchFamily="34" charset="-122"/>
              </a:rPr>
              <a:t>审计报告报备赋码只对</a:t>
            </a:r>
            <a:r>
              <a:rPr lang="en-US" altLang="zh-CN" sz="1600" b="1" kern="0" dirty="0">
                <a:solidFill>
                  <a:srgbClr val="0273C0"/>
                </a:solidFill>
                <a:latin typeface="微软雅黑" panose="020B0503020204020204" pitchFamily="34" charset="-122"/>
                <a:ea typeface="微软雅黑" panose="020B0503020204020204" pitchFamily="34" charset="-122"/>
              </a:rPr>
              <a:t>2023</a:t>
            </a:r>
            <a:r>
              <a:rPr lang="zh-CN" altLang="en-US" sz="1600" b="1" kern="0" dirty="0">
                <a:solidFill>
                  <a:srgbClr val="0273C0"/>
                </a:solidFill>
                <a:latin typeface="微软雅黑" panose="020B0503020204020204" pitchFamily="34" charset="-122"/>
                <a:ea typeface="微软雅黑" panose="020B0503020204020204" pitchFamily="34" charset="-122"/>
              </a:rPr>
              <a:t>年审计报告有此要求，不往前追溯，但仍需上传审计报告。</a:t>
            </a:r>
            <a:endParaRPr lang="zh-CN" altLang="en-US" sz="1600" b="1" kern="0" dirty="0">
              <a:solidFill>
                <a:srgbClr val="0273C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921500" y="1193723"/>
            <a:ext cx="4317960" cy="5660652"/>
            <a:chOff x="7293015" y="1790699"/>
            <a:chExt cx="3833097" cy="5025018"/>
          </a:xfrm>
        </p:grpSpPr>
        <p:grpSp>
          <p:nvGrpSpPr>
            <p:cNvPr id="9" name="组合 8"/>
            <p:cNvGrpSpPr/>
            <p:nvPr/>
          </p:nvGrpSpPr>
          <p:grpSpPr>
            <a:xfrm>
              <a:off x="7293015" y="1790699"/>
              <a:ext cx="3833097" cy="4999619"/>
              <a:chOff x="6293734" y="1780223"/>
              <a:chExt cx="4746653" cy="6191196"/>
            </a:xfrm>
          </p:grpSpPr>
          <p:pic>
            <p:nvPicPr>
              <p:cNvPr id="8" name="图片 7"/>
              <p:cNvPicPr>
                <a:picLocks noChangeAspect="1"/>
              </p:cNvPicPr>
              <p:nvPr/>
            </p:nvPicPr>
            <p:blipFill rotWithShape="1">
              <a:blip r:embed="rId2"/>
              <a:srcRect t="993" b="1"/>
              <a:stretch>
                <a:fillRect/>
              </a:stretch>
            </p:blipFill>
            <p:spPr>
              <a:xfrm>
                <a:off x="6302375" y="4331263"/>
                <a:ext cx="4738012" cy="3640156"/>
              </a:xfrm>
              <a:prstGeom prst="rect">
                <a:avLst/>
              </a:prstGeom>
            </p:spPr>
          </p:pic>
          <p:pic>
            <p:nvPicPr>
              <p:cNvPr id="5" name="图片 4"/>
              <p:cNvPicPr>
                <a:picLocks noChangeAspect="1"/>
              </p:cNvPicPr>
              <p:nvPr/>
            </p:nvPicPr>
            <p:blipFill rotWithShape="1">
              <a:blip r:embed="rId3"/>
              <a:srcRect b="1102"/>
              <a:stretch>
                <a:fillRect/>
              </a:stretch>
            </p:blipFill>
            <p:spPr>
              <a:xfrm>
                <a:off x="6293734" y="1780223"/>
                <a:ext cx="4743478" cy="2563177"/>
              </a:xfrm>
              <a:prstGeom prst="rect">
                <a:avLst/>
              </a:prstGeom>
            </p:spPr>
          </p:pic>
        </p:grpSp>
        <p:sp>
          <p:nvSpPr>
            <p:cNvPr id="4" name="矩形 3"/>
            <p:cNvSpPr/>
            <p:nvPr/>
          </p:nvSpPr>
          <p:spPr>
            <a:xfrm>
              <a:off x="7323455" y="6610612"/>
              <a:ext cx="1029970" cy="20510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79977"/>
    </mc:Choice>
    <mc:Fallback>
      <p:transition spd="slow" advTm="799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762000" y="2606675"/>
            <a:ext cx="5008880" cy="336613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Font typeface="Arial" panose="020B0604020202020204" pitchFamily="34" charset="0"/>
              <a:buChar char="•"/>
            </a:pP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从事特定细分市场的判断，最基本原则是企业应在该细分市场获得收入。</a:t>
            </a:r>
            <a:endPar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endParaRPr>
          </a:p>
          <a:p>
            <a:pPr marL="285750" indent="-285750" algn="just">
              <a:lnSpc>
                <a:spcPct val="150000"/>
              </a:lnSpc>
              <a:spcBef>
                <a:spcPts val="0"/>
              </a:spcBef>
              <a:spcAft>
                <a:spcPts val="420"/>
              </a:spcAft>
              <a:buFont typeface="Arial" panose="020B0604020202020204" pitchFamily="34" charset="0"/>
              <a:buChar char="•"/>
            </a:pP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近2年</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主营业务</a:t>
            </a: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Gotham Bold"/>
              </a:rPr>
              <a:t>收入平均增长率=（企业上一年度主营业务收入增长率+企业上上年度主营业务收入增长率）/2。</a:t>
            </a:r>
            <a:endPar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0" name="组合 19"/>
          <p:cNvGrpSpPr/>
          <p:nvPr/>
        </p:nvGrpSpPr>
        <p:grpSpPr>
          <a:xfrm>
            <a:off x="6885626" y="1066799"/>
            <a:ext cx="4182050" cy="5884775"/>
            <a:chOff x="6663750" y="1148714"/>
            <a:chExt cx="5048036" cy="7029136"/>
          </a:xfrm>
        </p:grpSpPr>
        <p:pic>
          <p:nvPicPr>
            <p:cNvPr id="16" name="图片 15"/>
            <p:cNvPicPr>
              <a:picLocks noChangeAspect="1"/>
            </p:cNvPicPr>
            <p:nvPr/>
          </p:nvPicPr>
          <p:blipFill rotWithShape="1">
            <a:blip r:embed="rId2"/>
            <a:srcRect t="-1" b="-1"/>
            <a:stretch>
              <a:fillRect/>
            </a:stretch>
          </p:blipFill>
          <p:spPr>
            <a:xfrm>
              <a:off x="6669406" y="1148714"/>
              <a:ext cx="5036665" cy="4051935"/>
            </a:xfrm>
            <a:prstGeom prst="rect">
              <a:avLst/>
            </a:prstGeom>
          </p:spPr>
        </p:pic>
        <p:pic>
          <p:nvPicPr>
            <p:cNvPr id="19" name="图片 18"/>
            <p:cNvPicPr>
              <a:picLocks noChangeAspect="1"/>
            </p:cNvPicPr>
            <p:nvPr/>
          </p:nvPicPr>
          <p:blipFill rotWithShape="1">
            <a:blip r:embed="rId3"/>
            <a:srcRect t="766"/>
            <a:stretch>
              <a:fillRect/>
            </a:stretch>
          </p:blipFill>
          <p:spPr>
            <a:xfrm>
              <a:off x="6663750" y="5178426"/>
              <a:ext cx="5048036" cy="2999424"/>
            </a:xfrm>
            <a:prstGeom prst="rect">
              <a:avLst/>
            </a:prstGeom>
          </p:spPr>
        </p:pic>
      </p:grpSp>
      <p:sp>
        <p:nvSpPr>
          <p:cNvPr id="28" name="矩形 27"/>
          <p:cNvSpPr/>
          <p:nvPr/>
        </p:nvSpPr>
        <p:spPr>
          <a:xfrm>
            <a:off x="6910070" y="2529205"/>
            <a:ext cx="1807210" cy="77025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6910070" y="5136515"/>
            <a:ext cx="1129030" cy="101663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8063544" y="5747793"/>
            <a:ext cx="3595856" cy="384721"/>
          </a:xfrm>
          <a:prstGeom prst="rect">
            <a:avLst/>
          </a:prstGeom>
          <a:solidFill>
            <a:srgbClr val="FFFFFF">
              <a:alpha val="60000"/>
            </a:srgbClr>
          </a:solidFill>
        </p:spPr>
        <p:txBody>
          <a:bodyPr wrap="square" rtlCol="0">
            <a:spAutoFit/>
          </a:bodyPr>
          <a:lstStyle>
            <a:defPPr>
              <a:defRPr lang="zh-CN"/>
            </a:defPPr>
            <a:lvl1pPr>
              <a:defRPr sz="950" b="1" kern="100">
                <a:solidFill>
                  <a:srgbClr val="FF0000"/>
                </a:solidFill>
                <a:effectLst/>
                <a:latin typeface="宋体" panose="02010600030101010101" pitchFamily="2" charset="-122"/>
                <a:cs typeface="宋体" panose="02010600030101010101" pitchFamily="2" charset="-122"/>
              </a:defRPr>
            </a:lvl1pPr>
          </a:lstStyle>
          <a:p>
            <a:r>
              <a:rPr lang="en-US" dirty="0">
                <a:sym typeface="+mn-ea"/>
              </a:rPr>
              <a:t>4.至少1项核心业务采用信息系统支撑</a:t>
            </a:r>
            <a:endParaRPr lang="en-US" dirty="0">
              <a:sym typeface="+mn-ea"/>
            </a:endParaRPr>
          </a:p>
          <a:p>
            <a:r>
              <a:rPr lang="en-US" dirty="0">
                <a:sym typeface="+mn-ea"/>
              </a:rPr>
              <a:t>5.取得相关管理体系认证，或产品通过发达国家和地区产品认证</a:t>
            </a:r>
            <a:endParaRPr lang="en-US" dirty="0">
              <a:sym typeface="+mn-ea"/>
            </a:endParaRPr>
          </a:p>
        </p:txBody>
      </p:sp>
      <p:sp>
        <p:nvSpPr>
          <p:cNvPr id="2" name="文本框 1"/>
          <p:cNvSpPr txBox="1"/>
          <p:nvPr/>
        </p:nvSpPr>
        <p:spPr>
          <a:xfrm>
            <a:off x="8794646" y="2555506"/>
            <a:ext cx="3168753" cy="238527"/>
          </a:xfrm>
          <a:prstGeom prst="rect">
            <a:avLst/>
          </a:prstGeom>
          <a:solidFill>
            <a:srgbClr val="FFFFFF">
              <a:alpha val="60000"/>
            </a:srgbClr>
          </a:solidFill>
        </p:spPr>
        <p:txBody>
          <a:bodyPr wrap="square" rtlCol="0">
            <a:spAutoFit/>
          </a:bodyPr>
          <a:lstStyle/>
          <a:p>
            <a:r>
              <a:rPr lang="en-US" altLang="zh-CN" sz="95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1.截至上年末，企业从事特定细分市场时间达到3年以上</a:t>
            </a:r>
            <a:endParaRPr lang="en-US" altLang="zh-CN" sz="95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8794645" y="2804239"/>
            <a:ext cx="3168753" cy="238527"/>
          </a:xfrm>
          <a:prstGeom prst="rect">
            <a:avLst/>
          </a:prstGeom>
          <a:solidFill>
            <a:srgbClr val="FFFFFF">
              <a:alpha val="60000"/>
            </a:srgbClr>
          </a:solidFill>
        </p:spPr>
        <p:txBody>
          <a:bodyPr wrap="square" rtlCol="0">
            <a:spAutoFit/>
          </a:bodyPr>
          <a:lstStyle>
            <a:defPPr>
              <a:defRPr lang="zh-CN"/>
            </a:defPPr>
            <a:lvl1pPr>
              <a:defRPr sz="950" b="1" kern="100">
                <a:solidFill>
                  <a:srgbClr val="FF0000"/>
                </a:solidFill>
                <a:effectLst/>
                <a:latin typeface="宋体" panose="02010600030101010101" pitchFamily="2" charset="-122"/>
                <a:cs typeface="宋体" panose="02010600030101010101" pitchFamily="2" charset="-122"/>
              </a:defRPr>
            </a:lvl1pPr>
          </a:lstStyle>
          <a:p>
            <a:r>
              <a:rPr lang="en-US" altLang="zh-CN" dirty="0"/>
              <a:t>2.主营业务收入总额占营业收入总额比重不低</a:t>
            </a:r>
            <a:r>
              <a:rPr lang="zh-CN" altLang="en-US" dirty="0"/>
              <a:t>于</a:t>
            </a:r>
            <a:r>
              <a:rPr lang="en-US" altLang="zh-CN" dirty="0"/>
              <a:t>70%</a:t>
            </a:r>
            <a:endParaRPr lang="en-US" altLang="zh-CN" dirty="0"/>
          </a:p>
        </p:txBody>
      </p:sp>
      <p:sp>
        <p:nvSpPr>
          <p:cNvPr id="8" name="文本框 7"/>
          <p:cNvSpPr txBox="1"/>
          <p:nvPr/>
        </p:nvSpPr>
        <p:spPr>
          <a:xfrm>
            <a:off x="8794646" y="3047394"/>
            <a:ext cx="3168752" cy="238527"/>
          </a:xfrm>
          <a:prstGeom prst="rect">
            <a:avLst/>
          </a:prstGeom>
          <a:solidFill>
            <a:srgbClr val="FFFFFF">
              <a:alpha val="60000"/>
            </a:srgbClr>
          </a:solidFill>
        </p:spPr>
        <p:txBody>
          <a:bodyPr wrap="square" rtlCol="0">
            <a:spAutoFit/>
          </a:bodyPr>
          <a:lstStyle>
            <a:defPPr>
              <a:defRPr lang="zh-CN"/>
            </a:defPPr>
            <a:lvl1pPr>
              <a:defRPr sz="950" b="1" kern="100">
                <a:solidFill>
                  <a:srgbClr val="FF0000"/>
                </a:solidFill>
                <a:effectLst/>
                <a:latin typeface="宋体" panose="02010600030101010101" pitchFamily="2" charset="-122"/>
                <a:cs typeface="宋体" panose="02010600030101010101" pitchFamily="2" charset="-122"/>
              </a:defRPr>
            </a:lvl1pPr>
          </a:lstStyle>
          <a:p>
            <a:r>
              <a:rPr lang="en-US" altLang="zh-CN" dirty="0"/>
              <a:t>3.</a:t>
            </a:r>
            <a:r>
              <a:rPr lang="zh-CN" altLang="en-US" dirty="0"/>
              <a:t>近</a:t>
            </a:r>
            <a:r>
              <a:rPr lang="en-US" altLang="zh-CN" dirty="0"/>
              <a:t>2</a:t>
            </a:r>
            <a:r>
              <a:rPr lang="zh-CN" altLang="en-US" dirty="0"/>
              <a:t>年主营业务收入平均增长率不低于</a:t>
            </a:r>
            <a:r>
              <a:rPr lang="en-US" altLang="zh-CN" dirty="0"/>
              <a:t>5%</a:t>
            </a:r>
            <a:endParaRPr lang="en-US" altLang="zh-CN" dirty="0"/>
          </a:p>
        </p:txBody>
      </p:sp>
      <p:sp>
        <p:nvSpPr>
          <p:cNvPr id="11" name="文本框 10"/>
          <p:cNvSpPr txBox="1"/>
          <p:nvPr/>
        </p:nvSpPr>
        <p:spPr>
          <a:xfrm>
            <a:off x="8039101" y="6707485"/>
            <a:ext cx="2552700" cy="246221"/>
          </a:xfrm>
          <a:prstGeom prst="rect">
            <a:avLst/>
          </a:prstGeom>
          <a:solidFill>
            <a:srgbClr val="FFFFFF">
              <a:alpha val="60000"/>
            </a:srgbClr>
          </a:solidFill>
        </p:spPr>
        <p:txBody>
          <a:bodyPr wrap="square" rtlCol="0">
            <a:spAutoFit/>
          </a:bodyPr>
          <a:lstStyle>
            <a:defPPr>
              <a:defRPr lang="zh-CN"/>
            </a:defPPr>
            <a:lvl1pPr>
              <a:defRPr sz="950" b="1" kern="100">
                <a:solidFill>
                  <a:srgbClr val="FF0000"/>
                </a:solidFill>
                <a:effectLst/>
                <a:latin typeface="宋体" panose="02010600030101010101" pitchFamily="2" charset="-122"/>
                <a:cs typeface="宋体" panose="02010600030101010101" pitchFamily="2" charset="-122"/>
              </a:defRPr>
            </a:lvl1pPr>
          </a:lstStyle>
          <a:p>
            <a:r>
              <a:rPr lang="en-US" altLang="zh-CN" dirty="0"/>
              <a:t>6.</a:t>
            </a:r>
            <a:r>
              <a:rPr lang="zh-CN" altLang="en-US" dirty="0"/>
              <a:t>截至上年末，企业资产负债率不高于</a:t>
            </a:r>
            <a:r>
              <a:rPr lang="en-US" altLang="zh-CN" dirty="0"/>
              <a:t>70%</a:t>
            </a:r>
            <a:endParaRPr lang="en-US" altLang="zh-CN" dirty="0"/>
          </a:p>
        </p:txBody>
      </p:sp>
      <p:sp>
        <p:nvSpPr>
          <p:cNvPr id="3" name="矩形 2"/>
          <p:cNvSpPr/>
          <p:nvPr/>
        </p:nvSpPr>
        <p:spPr>
          <a:xfrm>
            <a:off x="6921798" y="3344792"/>
            <a:ext cx="1807210" cy="1556292"/>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3801"/>
    </mc:Choice>
    <mc:Fallback>
      <p:transition spd="slow" advTm="5380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30555" y="2343154"/>
            <a:ext cx="5307330" cy="4231001"/>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ClrTx/>
              <a:buSzTx/>
              <a:buFont typeface="Arial" panose="020B0604020202020204" pitchFamily="34" charset="0"/>
              <a:buChar char="•"/>
            </a:pP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主导产品是指企业核心技术在产品中发挥重要作用，且产品收入之和占企业同期营业收入比重超过50%。</a:t>
            </a:r>
            <a:endPar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a:lnSpc>
                <a:spcPct val="150000"/>
              </a:lnSpc>
              <a:spcBef>
                <a:spcPts val="0"/>
              </a:spcBef>
              <a:spcAft>
                <a:spcPts val="420"/>
              </a:spcAft>
              <a:buClrTx/>
              <a:buSzTx/>
              <a:buFont typeface="Arial" panose="020B0604020202020204" pitchFamily="34" charset="0"/>
              <a:buChar char="•"/>
            </a:pP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主导产品国际细分市场占有率，一般</a:t>
            </a:r>
            <a:r>
              <a:rPr 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指</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占海外市场的份额，该指标主要用于统计，不涉及专家审核。</a:t>
            </a:r>
            <a:endPar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a:lnSpc>
                <a:spcPct val="150000"/>
              </a:lnSpc>
              <a:spcBef>
                <a:spcPts val="0"/>
              </a:spcBef>
              <a:spcAft>
                <a:spcPts val="420"/>
              </a:spcAft>
              <a:buClrTx/>
              <a:buSzTx/>
              <a:buFont typeface="Arial" panose="020B0604020202020204" pitchFamily="34" charset="0"/>
              <a:buChar char="•"/>
            </a:pP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主导产品全国细分市场占有率的说明，可按以下方式提供说明</a:t>
            </a: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1.界定细分市场范围；2.介绍细分市场规模，</a:t>
            </a:r>
            <a:r>
              <a:rPr lang="zh-CN"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提供</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数据出处</a:t>
            </a: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市场规模推导</a:t>
            </a:r>
            <a:r>
              <a:rPr lang="zh-CN"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要</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符合实际</a:t>
            </a:r>
            <a:r>
              <a:rPr lang="zh-CN" alt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3.介绍本企业细分市场占有率情况。</a:t>
            </a:r>
            <a:endPar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6212437" y="5019301"/>
            <a:ext cx="5951537" cy="1554854"/>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just" defTabSz="1744980" hangingPunct="0">
              <a:lnSpc>
                <a:spcPct val="110000"/>
              </a:lnSpc>
              <a:buClrTx/>
              <a:buSzTx/>
              <a:buFontTx/>
            </a:pPr>
            <a:endParaRPr 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a:lnSpc>
                <a:spcPct val="150000"/>
              </a:lnSpc>
              <a:spcBef>
                <a:spcPts val="0"/>
              </a:spcBef>
              <a:spcAft>
                <a:spcPts val="420"/>
              </a:spcAft>
              <a:buClrTx/>
              <a:buSzTx/>
              <a:buChar char="•"/>
            </a:pP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所称拥有自主品牌是指主营业务产品或服务具有自主知识产权，且符合下列条件之一： </a:t>
            </a:r>
            <a:endPar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just">
              <a:lnSpc>
                <a:spcPct val="150000"/>
              </a:lnSpc>
              <a:spcBef>
                <a:spcPts val="0"/>
              </a:spcBef>
              <a:spcAft>
                <a:spcPts val="420"/>
              </a:spcAft>
              <a:buClrTx/>
              <a:buSzTx/>
              <a:buNone/>
            </a:pPr>
            <a:r>
              <a:rPr lang="en-US"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1.产品或服务已经国家知识产权局商标局正式注册。 </a:t>
            </a:r>
            <a:endParaRPr sz="1600" b="1" kern="0" dirty="0">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just">
              <a:lnSpc>
                <a:spcPct val="150000"/>
              </a:lnSpc>
              <a:spcBef>
                <a:spcPts val="0"/>
              </a:spcBef>
              <a:spcAft>
                <a:spcPts val="420"/>
              </a:spcAft>
              <a:buClrTx/>
              <a:buSzTx/>
              <a:buNone/>
            </a:pPr>
            <a:r>
              <a:rPr lang="en-US"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rPr>
              <a:t>2.产品或服务已经实现收入。</a:t>
            </a:r>
            <a:endParaRPr sz="1600" b="1" kern="0" dirty="0" err="1">
              <a:solidFill>
                <a:srgbClr val="0273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defTabSz="1744980" hangingPunct="0">
              <a:lnSpc>
                <a:spcPct val="110000"/>
              </a:lnSpc>
              <a:buClrTx/>
              <a:buSzTx/>
              <a:buFontTx/>
            </a:pP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189663" y="1428614"/>
            <a:ext cx="5951537" cy="3297373"/>
            <a:chOff x="6278563" y="1789010"/>
            <a:chExt cx="5392737" cy="2987777"/>
          </a:xfrm>
        </p:grpSpPr>
        <p:pic>
          <p:nvPicPr>
            <p:cNvPr id="9" name="图片 8"/>
            <p:cNvPicPr>
              <a:picLocks noChangeAspect="1"/>
            </p:cNvPicPr>
            <p:nvPr/>
          </p:nvPicPr>
          <p:blipFill>
            <a:blip r:embed="rId2"/>
            <a:stretch>
              <a:fillRect/>
            </a:stretch>
          </p:blipFill>
          <p:spPr>
            <a:xfrm>
              <a:off x="6278563" y="1789010"/>
              <a:ext cx="5392737" cy="2987777"/>
            </a:xfrm>
            <a:prstGeom prst="rect">
              <a:avLst/>
            </a:prstGeom>
          </p:spPr>
        </p:pic>
        <p:sp>
          <p:nvSpPr>
            <p:cNvPr id="28" name="矩形 27"/>
            <p:cNvSpPr/>
            <p:nvPr/>
          </p:nvSpPr>
          <p:spPr>
            <a:xfrm>
              <a:off x="6299200" y="2439670"/>
              <a:ext cx="1447800" cy="137033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6299200" y="4102100"/>
              <a:ext cx="1447800" cy="66040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 name="文本框 4"/>
          <p:cNvSpPr txBox="1"/>
          <p:nvPr/>
        </p:nvSpPr>
        <p:spPr>
          <a:xfrm>
            <a:off x="8539376" y="2792979"/>
            <a:ext cx="3576423" cy="246221"/>
          </a:xfrm>
          <a:prstGeom prst="rect">
            <a:avLst/>
          </a:prstGeom>
          <a:solidFill>
            <a:srgbClr val="FFFFFF">
              <a:alpha val="60000"/>
            </a:srgbClr>
          </a:solidFill>
        </p:spPr>
        <p:txBody>
          <a:bodyPr wrap="square" rtlCol="0">
            <a:spAutoFit/>
          </a:bodyPr>
          <a:lstStyle>
            <a:defPPr>
              <a:defRPr lang="zh-CN"/>
            </a:defPPr>
            <a:lvl1pPr>
              <a:defRPr sz="950" b="1" kern="100">
                <a:solidFill>
                  <a:srgbClr val="FF0000"/>
                </a:solidFill>
                <a:effectLst/>
                <a:latin typeface="宋体" panose="02010600030101010101" pitchFamily="2" charset="-122"/>
                <a:cs typeface="宋体" panose="02010600030101010101" pitchFamily="2" charset="-122"/>
              </a:defRPr>
            </a:lvl1pPr>
          </a:lstStyle>
          <a:p>
            <a:r>
              <a:rPr lang="en-US" altLang="zh-CN" sz="1000" dirty="0"/>
              <a:t>7.</a:t>
            </a:r>
            <a:r>
              <a:rPr lang="zh-CN" altLang="en-US" sz="1000" dirty="0"/>
              <a:t>达到</a:t>
            </a:r>
            <a:r>
              <a:rPr lang="en-US" altLang="zh-CN" sz="1000" dirty="0"/>
              <a:t>10%</a:t>
            </a:r>
            <a:r>
              <a:rPr lang="zh-CN" altLang="en-US" sz="1000" dirty="0"/>
              <a:t>以上，且享有较高知名度和影响力</a:t>
            </a:r>
            <a:endParaRPr lang="zh-CN" altLang="en-US" sz="1000" dirty="0"/>
          </a:p>
        </p:txBody>
      </p:sp>
      <p:sp>
        <p:nvSpPr>
          <p:cNvPr id="7" name="文本框 6"/>
          <p:cNvSpPr txBox="1"/>
          <p:nvPr/>
        </p:nvSpPr>
        <p:spPr>
          <a:xfrm>
            <a:off x="8486672" y="4099582"/>
            <a:ext cx="3843123" cy="246221"/>
          </a:xfrm>
          <a:prstGeom prst="rect">
            <a:avLst/>
          </a:prstGeom>
          <a:solidFill>
            <a:srgbClr val="FFFFFF">
              <a:alpha val="60000"/>
            </a:srgbClr>
          </a:solidFill>
        </p:spPr>
        <p:txBody>
          <a:bodyPr wrap="square" rtlCol="0">
            <a:spAutoFit/>
          </a:bodyPr>
          <a:lstStyle>
            <a:defPPr>
              <a:defRPr lang="zh-CN"/>
            </a:defPPr>
            <a:lvl1pPr>
              <a:defRPr sz="950" b="1" kern="100">
                <a:solidFill>
                  <a:srgbClr val="FF0000"/>
                </a:solidFill>
                <a:effectLst/>
                <a:latin typeface="宋体" panose="02010600030101010101" pitchFamily="2" charset="-122"/>
                <a:cs typeface="宋体" panose="02010600030101010101" pitchFamily="2" charset="-122"/>
              </a:defRPr>
            </a:lvl1pPr>
          </a:lstStyle>
          <a:p>
            <a:r>
              <a:rPr lang="en-US" altLang="zh-CN" sz="1000" dirty="0"/>
              <a:t>8.</a:t>
            </a:r>
            <a:r>
              <a:rPr lang="zh-CN" altLang="en-US" sz="1000" dirty="0"/>
              <a:t>拥有直接面向市场并具有竞争优势的自主品牌</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dur="2000" advTm="26256"/>
    </mc:Choice>
    <mc:Fallback>
      <p:transition spd="slow" advTm="2625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74315" y="609790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25475" y="2526138"/>
            <a:ext cx="5889625" cy="3585423"/>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eaLnBrk="1" latinLnBrk="0" hangingPunct="1">
              <a:lnSpc>
                <a:spcPct val="150000"/>
              </a:lnSpc>
              <a:spcBef>
                <a:spcPts val="0"/>
              </a:spcBef>
              <a:spcAft>
                <a:spcPts val="420"/>
              </a:spcAft>
              <a:buClrTx/>
              <a:buSzTx/>
              <a:buFont typeface="Arial" panose="020B0604020202020204" pitchFamily="34" charset="0"/>
              <a:buChar char="•"/>
            </a:pPr>
            <a:r>
              <a:rPr lang="zh-CN"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建有研发机构即可，不要求一定要有级别。</a:t>
            </a:r>
            <a:endParaRPr lang="zh-CN"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eaLnBrk="1" latinLnBrk="0" hangingPunct="1">
              <a:lnSpc>
                <a:spcPct val="150000"/>
              </a:lnSpc>
              <a:spcBef>
                <a:spcPts val="0"/>
              </a:spcBef>
              <a:spcAft>
                <a:spcPts val="420"/>
              </a:spcAft>
              <a:buClrTx/>
              <a:buSzTx/>
              <a:buFont typeface="Arial" panose="020B0604020202020204" pitchFamily="34" charset="0"/>
              <a:buChar char="•"/>
            </a:pPr>
            <a:r>
              <a:rPr lang="en-US" altLang="zh-CN"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I</a:t>
            </a:r>
            <a:r>
              <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类知识产权不含转让未满一年的</a:t>
            </a:r>
            <a:r>
              <a:rPr lang="en-US" altLang="zh-CN"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I</a:t>
            </a:r>
            <a:r>
              <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类知识产权。请注意</a:t>
            </a:r>
            <a:r>
              <a:rPr lang="en-US" altLang="zh-CN"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I</a:t>
            </a:r>
            <a:r>
              <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类知识产权分类，包含发明专利、植物新品种、国家级农作物品种、国家新药和集成电路布图设计专有权，请不要将实用新型等专利数量纳入统计。</a:t>
            </a:r>
            <a:endPar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eaLnBrk="1" latinLnBrk="0" hangingPunct="1">
              <a:lnSpc>
                <a:spcPct val="150000"/>
              </a:lnSpc>
              <a:spcBef>
                <a:spcPts val="0"/>
              </a:spcBef>
              <a:spcAft>
                <a:spcPts val="420"/>
              </a:spcAft>
              <a:buClrTx/>
              <a:buSzTx/>
              <a:buFont typeface="Arial" panose="020B0604020202020204" pitchFamily="34" charset="0"/>
              <a:buChar char="•"/>
            </a:pPr>
            <a:r>
              <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近</a:t>
            </a:r>
            <a:r>
              <a:rPr lang="en-US" altLang="zh-CN"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rPr>
              <a:t>年是否获得国家级科技奖励，请填写科技部颁发的国家科学技术进步奖、国家自然科学奖、国家技术发明奖以及国防科技奖，请勿填写其他奖项。</a:t>
            </a:r>
            <a:endParaRPr lang="zh-CN" altLang="en-US" sz="1600" b="1" kern="0" dirty="0">
              <a:solidFill>
                <a:srgbClr val="0273C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6" name="组合 15"/>
          <p:cNvGrpSpPr/>
          <p:nvPr/>
        </p:nvGrpSpPr>
        <p:grpSpPr>
          <a:xfrm>
            <a:off x="7040313" y="1028700"/>
            <a:ext cx="4036323" cy="6005513"/>
            <a:chOff x="6824413" y="1147200"/>
            <a:chExt cx="5199157" cy="7735657"/>
          </a:xfrm>
        </p:grpSpPr>
        <p:pic>
          <p:nvPicPr>
            <p:cNvPr id="12" name="图片 11"/>
            <p:cNvPicPr>
              <a:picLocks noChangeAspect="1"/>
            </p:cNvPicPr>
            <p:nvPr/>
          </p:nvPicPr>
          <p:blipFill rotWithShape="1">
            <a:blip r:embed="rId2"/>
            <a:srcRect t="502" b="1"/>
            <a:stretch>
              <a:fillRect/>
            </a:stretch>
          </p:blipFill>
          <p:spPr>
            <a:xfrm>
              <a:off x="6824413" y="3381373"/>
              <a:ext cx="5199157" cy="5501484"/>
            </a:xfrm>
            <a:prstGeom prst="rect">
              <a:avLst/>
            </a:prstGeom>
          </p:spPr>
        </p:pic>
        <p:pic>
          <p:nvPicPr>
            <p:cNvPr id="9" name="图片 8"/>
            <p:cNvPicPr>
              <a:picLocks noChangeAspect="1"/>
            </p:cNvPicPr>
            <p:nvPr/>
          </p:nvPicPr>
          <p:blipFill rotWithShape="1">
            <a:blip r:embed="rId3"/>
            <a:srcRect b="283"/>
            <a:stretch>
              <a:fillRect/>
            </a:stretch>
          </p:blipFill>
          <p:spPr>
            <a:xfrm>
              <a:off x="6832600" y="1147200"/>
              <a:ext cx="5162550" cy="2236556"/>
            </a:xfrm>
            <a:prstGeom prst="rect">
              <a:avLst/>
            </a:prstGeom>
          </p:spPr>
        </p:pic>
      </p:grpSp>
      <p:sp>
        <p:nvSpPr>
          <p:cNvPr id="28" name="矩形 27"/>
          <p:cNvSpPr/>
          <p:nvPr/>
        </p:nvSpPr>
        <p:spPr>
          <a:xfrm>
            <a:off x="7062470" y="1772284"/>
            <a:ext cx="1078230" cy="58991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7052945" y="3943350"/>
            <a:ext cx="821055" cy="307975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p:cNvSpPr txBox="1"/>
          <p:nvPr/>
        </p:nvSpPr>
        <p:spPr>
          <a:xfrm>
            <a:off x="9030509" y="5057151"/>
            <a:ext cx="3843123" cy="246221"/>
          </a:xfrm>
          <a:prstGeom prst="rect">
            <a:avLst/>
          </a:prstGeom>
          <a:solidFill>
            <a:srgbClr val="FFFFFF">
              <a:alpha val="60000"/>
            </a:srgbClr>
          </a:solidFill>
        </p:spPr>
        <p:txBody>
          <a:bodyPr wrap="square" rtlCol="0">
            <a:spAutoFit/>
          </a:bodyPr>
          <a:lstStyle>
            <a:defPPr>
              <a:defRPr lang="zh-CN"/>
            </a:defPPr>
            <a:lvl1pPr>
              <a:defRPr sz="1000" b="1" kern="100">
                <a:solidFill>
                  <a:srgbClr val="FF0000"/>
                </a:solidFill>
                <a:effectLst/>
                <a:latin typeface="宋体" panose="02010600030101010101" pitchFamily="2" charset="-122"/>
                <a:cs typeface="宋体" panose="02010600030101010101" pitchFamily="2" charset="-122"/>
              </a:defRPr>
            </a:lvl1pPr>
          </a:lstStyle>
          <a:p>
            <a:r>
              <a:rPr lang="zh-CN" altLang="en-US" dirty="0"/>
              <a:t>（均不包含转让未满</a:t>
            </a:r>
            <a:r>
              <a:rPr lang="en-US" altLang="zh-CN" dirty="0"/>
              <a:t>1</a:t>
            </a:r>
            <a:r>
              <a:rPr lang="zh-CN" altLang="en-US" dirty="0"/>
              <a:t>年的知识产权）</a:t>
            </a:r>
            <a:endParaRPr lang="zh-CN" altLang="en-US" dirty="0"/>
          </a:p>
        </p:txBody>
      </p:sp>
      <p:sp>
        <p:nvSpPr>
          <p:cNvPr id="5" name="文本框 4"/>
          <p:cNvSpPr txBox="1"/>
          <p:nvPr/>
        </p:nvSpPr>
        <p:spPr>
          <a:xfrm>
            <a:off x="7886632" y="5997268"/>
            <a:ext cx="4335607" cy="246221"/>
          </a:xfrm>
          <a:prstGeom prst="rect">
            <a:avLst/>
          </a:prstGeom>
          <a:solidFill>
            <a:srgbClr val="FFFFFF">
              <a:alpha val="60000"/>
            </a:srgbClr>
          </a:solidFill>
        </p:spPr>
        <p:txBody>
          <a:bodyPr wrap="square" rtlCol="0">
            <a:spAutoFit/>
          </a:bodyPr>
          <a:lstStyle>
            <a:defPPr>
              <a:defRPr lang="zh-CN"/>
            </a:defPPr>
            <a:lvl1pPr>
              <a:defRPr sz="1000" b="1" kern="100">
                <a:solidFill>
                  <a:srgbClr val="FF0000"/>
                </a:solidFill>
                <a:effectLst/>
                <a:latin typeface="宋体" panose="02010600030101010101" pitchFamily="2" charset="-122"/>
                <a:cs typeface="宋体" panose="02010600030101010101" pitchFamily="2" charset="-122"/>
              </a:defRPr>
            </a:lvl1pPr>
          </a:lstStyle>
          <a:p>
            <a:r>
              <a:rPr lang="zh-CN" altLang="en-US" dirty="0"/>
              <a:t>（国家科学技术进步奖、国家自然科学奖、国家技术发明奖、国防科技奖）</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30555" y="2498725"/>
            <a:ext cx="5140325" cy="391223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Font typeface="Arial" panose="020B0604020202020204" pitchFamily="34" charset="0"/>
              <a:buChar char="•"/>
            </a:pPr>
            <a:r>
              <a:rPr lang="zh-CN" altLang="en-US" sz="1600" b="1" kern="0" dirty="0" err="1">
                <a:solidFill>
                  <a:srgbClr val="0273C0"/>
                </a:solidFill>
                <a:latin typeface="微软雅黑" panose="020B0503020204020204" pitchFamily="34" charset="-122"/>
                <a:ea typeface="微软雅黑" panose="020B0503020204020204" pitchFamily="34" charset="-122"/>
                <a:sym typeface="+mn-ea"/>
              </a:rPr>
              <a:t>所属产业链：申报系统内置了</a:t>
            </a:r>
            <a:r>
              <a:rPr lang="en-US" altLang="zh-CN" sz="1600" b="1" kern="0" dirty="0" err="1">
                <a:solidFill>
                  <a:srgbClr val="0273C0"/>
                </a:solidFill>
                <a:latin typeface="微软雅黑" panose="020B0503020204020204" pitchFamily="34" charset="-122"/>
                <a:ea typeface="微软雅黑" panose="020B0503020204020204" pitchFamily="34" charset="-122"/>
                <a:sym typeface="+mn-ea"/>
              </a:rPr>
              <a:t>20</a:t>
            </a:r>
            <a:r>
              <a:rPr lang="zh-CN" altLang="en-US" sz="1600" b="1" kern="0" dirty="0" err="1">
                <a:solidFill>
                  <a:srgbClr val="0273C0"/>
                </a:solidFill>
                <a:latin typeface="微软雅黑" panose="020B0503020204020204" pitchFamily="34" charset="-122"/>
                <a:ea typeface="微软雅黑" panose="020B0503020204020204" pitchFamily="34" charset="-122"/>
                <a:sym typeface="+mn-ea"/>
              </a:rPr>
              <a:t>余条产业链各环节的情况。需要说明的是，</a:t>
            </a:r>
            <a:r>
              <a:rPr lang="zh-CN" altLang="en-US" sz="1600" b="1" kern="0" dirty="0" err="1">
                <a:solidFill>
                  <a:srgbClr val="FF0000"/>
                </a:solidFill>
                <a:latin typeface="微软雅黑" panose="020B0503020204020204" pitchFamily="34" charset="-122"/>
                <a:ea typeface="微软雅黑" panose="020B0503020204020204" pitchFamily="34" charset="-122"/>
                <a:sym typeface="+mn-ea"/>
              </a:rPr>
              <a:t>是否在这些产业链里与审核无关，主要目的是用于统计分析，</a:t>
            </a:r>
            <a:r>
              <a:rPr lang="zh-CN" altLang="en-US" sz="1600" b="1" kern="0" dirty="0" err="1">
                <a:solidFill>
                  <a:srgbClr val="0273C0"/>
                </a:solidFill>
                <a:latin typeface="微软雅黑" panose="020B0503020204020204" pitchFamily="34" charset="-122"/>
                <a:ea typeface="微软雅黑" panose="020B0503020204020204" pitchFamily="34" charset="-122"/>
                <a:sym typeface="+mn-ea"/>
              </a:rPr>
              <a:t>企业根据实际情况选择即可。</a:t>
            </a:r>
            <a:endParaRPr lang="zh-CN" altLang="en-US" sz="1600" b="1" kern="0" dirty="0" err="1">
              <a:solidFill>
                <a:srgbClr val="0273C0"/>
              </a:solidFill>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420"/>
              </a:spcAft>
              <a:buFont typeface="Arial" panose="020B0604020202020204" pitchFamily="34" charset="0"/>
              <a:buChar char="•"/>
            </a:pPr>
            <a:r>
              <a:rPr lang="zh-CN" sz="1600" b="1" kern="0" dirty="0">
                <a:solidFill>
                  <a:srgbClr val="0273C0"/>
                </a:solidFill>
                <a:latin typeface="微软雅黑" panose="020B0503020204020204" pitchFamily="34" charset="-122"/>
                <a:ea typeface="微软雅黑" panose="020B0503020204020204" pitchFamily="34" charset="-122"/>
                <a:sym typeface="+mn-ea"/>
              </a:rPr>
              <a:t>产业链“补短板”“填空白”说明：</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可</a:t>
            </a:r>
            <a:r>
              <a:rPr lang="zh-CN" sz="1600" b="1" kern="0" dirty="0">
                <a:solidFill>
                  <a:srgbClr val="0273C0"/>
                </a:solidFill>
                <a:latin typeface="微软雅黑" panose="020B0503020204020204" pitchFamily="34" charset="-122"/>
                <a:ea typeface="微软雅黑" panose="020B0503020204020204" pitchFamily="34" charset="-122"/>
                <a:sym typeface="+mn-ea"/>
              </a:rPr>
              <a:t>介绍企业主导产品属于哪</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条</a:t>
            </a:r>
            <a:r>
              <a:rPr lang="zh-CN" sz="1600" b="1" kern="0" dirty="0">
                <a:solidFill>
                  <a:srgbClr val="0273C0"/>
                </a:solidFill>
                <a:latin typeface="微软雅黑" panose="020B0503020204020204" pitchFamily="34" charset="-122"/>
                <a:ea typeface="微软雅黑" panose="020B0503020204020204" pitchFamily="34" charset="-122"/>
                <a:sym typeface="+mn-ea"/>
              </a:rPr>
              <a:t>产业链、哪个关键领域</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或</a:t>
            </a:r>
            <a:r>
              <a:rPr lang="zh-CN" sz="1600" b="1" kern="0" dirty="0">
                <a:solidFill>
                  <a:srgbClr val="0273C0"/>
                </a:solidFill>
                <a:latin typeface="微软雅黑" panose="020B0503020204020204" pitchFamily="34" charset="-122"/>
                <a:ea typeface="微软雅黑" panose="020B0503020204020204" pitchFamily="34" charset="-122"/>
                <a:sym typeface="+mn-ea"/>
              </a:rPr>
              <a:t>关键环节，重点介绍本企业的主导产品在这一环节发挥的</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重要</a:t>
            </a:r>
            <a:r>
              <a:rPr lang="zh-CN" sz="1600" b="1" kern="0" dirty="0">
                <a:solidFill>
                  <a:srgbClr val="0273C0"/>
                </a:solidFill>
                <a:latin typeface="微软雅黑" panose="020B0503020204020204" pitchFamily="34" charset="-122"/>
                <a:ea typeface="微软雅黑" panose="020B0503020204020204" pitchFamily="34" charset="-122"/>
                <a:sym typeface="+mn-ea"/>
              </a:rPr>
              <a:t>作用，</a:t>
            </a:r>
            <a:r>
              <a:rPr lang="zh-CN" altLang="zh-CN" sz="1600" b="1" kern="0" dirty="0">
                <a:solidFill>
                  <a:srgbClr val="0273C0"/>
                </a:solidFill>
                <a:latin typeface="微软雅黑" panose="020B0503020204020204" pitchFamily="34" charset="-122"/>
                <a:ea typeface="微软雅黑" panose="020B0503020204020204" pitchFamily="34" charset="-122"/>
                <a:sym typeface="+mn-ea"/>
              </a:rPr>
              <a:t>对整条产业链的价值</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意义</a:t>
            </a:r>
            <a:r>
              <a:rPr lang="zh-CN" altLang="zh-CN" sz="1600" b="1" kern="0" dirty="0">
                <a:solidFill>
                  <a:srgbClr val="0273C0"/>
                </a:solidFill>
                <a:latin typeface="微软雅黑" panose="020B0503020204020204" pitchFamily="34" charset="-122"/>
                <a:ea typeface="微软雅黑" panose="020B0503020204020204" pitchFamily="34" charset="-122"/>
                <a:sym typeface="+mn-ea"/>
              </a:rPr>
              <a:t>。也</a:t>
            </a:r>
            <a:r>
              <a:rPr lang="zh-CN" sz="1600" b="1" kern="0" dirty="0">
                <a:solidFill>
                  <a:srgbClr val="0273C0"/>
                </a:solidFill>
                <a:latin typeface="微软雅黑" panose="020B0503020204020204" pitchFamily="34" charset="-122"/>
                <a:ea typeface="微软雅黑" panose="020B0503020204020204" pitchFamily="34" charset="-122"/>
                <a:sym typeface="+mn-ea"/>
              </a:rPr>
              <a:t>可通过市场主要产品分析、国</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内</a:t>
            </a:r>
            <a:r>
              <a:rPr lang="zh-CN" sz="1600" b="1" kern="0" dirty="0">
                <a:solidFill>
                  <a:srgbClr val="0273C0"/>
                </a:solidFill>
                <a:latin typeface="微软雅黑" panose="020B0503020204020204" pitchFamily="34" charset="-122"/>
                <a:ea typeface="微软雅黑" panose="020B0503020204020204" pitchFamily="34" charset="-122"/>
                <a:sym typeface="+mn-ea"/>
              </a:rPr>
              <a:t>外竞品分析或获得科研奖项、政府部门其他荣誉等</a:t>
            </a:r>
            <a:r>
              <a:rPr lang="zh-CN" altLang="en-US" sz="1600" b="1" kern="0" dirty="0">
                <a:solidFill>
                  <a:srgbClr val="0273C0"/>
                </a:solidFill>
                <a:latin typeface="微软雅黑" panose="020B0503020204020204" pitchFamily="34" charset="-122"/>
                <a:ea typeface="微软雅黑" panose="020B0503020204020204" pitchFamily="34" charset="-122"/>
                <a:sym typeface="+mn-ea"/>
              </a:rPr>
              <a:t>展现</a:t>
            </a:r>
            <a:r>
              <a:rPr lang="zh-CN" sz="1600" b="1" kern="0" dirty="0">
                <a:solidFill>
                  <a:srgbClr val="0273C0"/>
                </a:solidFill>
                <a:latin typeface="微软雅黑" panose="020B0503020204020204" pitchFamily="34" charset="-122"/>
                <a:ea typeface="微软雅黑" panose="020B0503020204020204" pitchFamily="34" charset="-122"/>
                <a:sym typeface="+mn-ea"/>
              </a:rPr>
              <a:t>。</a:t>
            </a:r>
            <a:endParaRPr kumimoji="1" lang="zh-CN" altLang="en-US" sz="1600" b="1" kern="0" dirty="0">
              <a:solidFill>
                <a:srgbClr val="0273C0"/>
              </a:solidFill>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6183313" y="1411562"/>
            <a:ext cx="5957888" cy="5381409"/>
            <a:chOff x="6183313" y="1182962"/>
            <a:chExt cx="5957888" cy="5381409"/>
          </a:xfrm>
        </p:grpSpPr>
        <p:pic>
          <p:nvPicPr>
            <p:cNvPr id="7" name="图片 6"/>
            <p:cNvPicPr>
              <a:picLocks noChangeAspect="1"/>
            </p:cNvPicPr>
            <p:nvPr/>
          </p:nvPicPr>
          <p:blipFill rotWithShape="1">
            <a:blip r:embed="rId2"/>
            <a:srcRect b="817"/>
            <a:stretch>
              <a:fillRect/>
            </a:stretch>
          </p:blipFill>
          <p:spPr>
            <a:xfrm>
              <a:off x="6183313" y="1182962"/>
              <a:ext cx="5957888" cy="2793726"/>
            </a:xfrm>
            <a:prstGeom prst="rect">
              <a:avLst/>
            </a:prstGeom>
          </p:spPr>
        </p:pic>
        <p:pic>
          <p:nvPicPr>
            <p:cNvPr id="9" name="图片 8"/>
            <p:cNvPicPr>
              <a:picLocks noChangeAspect="1"/>
            </p:cNvPicPr>
            <p:nvPr/>
          </p:nvPicPr>
          <p:blipFill rotWithShape="1">
            <a:blip r:embed="rId3"/>
            <a:srcRect t="642"/>
            <a:stretch>
              <a:fillRect/>
            </a:stretch>
          </p:blipFill>
          <p:spPr>
            <a:xfrm>
              <a:off x="6191453" y="3971925"/>
              <a:ext cx="5945801" cy="2592446"/>
            </a:xfrm>
            <a:prstGeom prst="rect">
              <a:avLst/>
            </a:prstGeom>
          </p:spPr>
        </p:pic>
      </p:grpSp>
      <p:sp>
        <p:nvSpPr>
          <p:cNvPr id="28" name="矩形 27"/>
          <p:cNvSpPr/>
          <p:nvPr/>
        </p:nvSpPr>
        <p:spPr>
          <a:xfrm>
            <a:off x="6214110" y="1730374"/>
            <a:ext cx="1215390" cy="365125"/>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7401560" y="3102610"/>
            <a:ext cx="4714240" cy="23749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p:cNvSpPr txBox="1"/>
          <p:nvPr/>
        </p:nvSpPr>
        <p:spPr>
          <a:xfrm>
            <a:off x="7367801" y="5534264"/>
            <a:ext cx="4709899" cy="400110"/>
          </a:xfrm>
          <a:prstGeom prst="rect">
            <a:avLst/>
          </a:prstGeom>
          <a:noFill/>
        </p:spPr>
        <p:txBody>
          <a:bodyPr wrap="square" rtlCol="0">
            <a:spAutoFit/>
          </a:bodyPr>
          <a:lstStyle/>
          <a:p>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对照</a:t>
            </a:r>
            <a:r>
              <a:rPr lang="en-US" altLang="zh-CN"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统计用产品分类目录</a:t>
            </a:r>
            <a:r>
              <a:rPr lang="en-US" altLang="zh-CN"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，填写产品</a:t>
            </a:r>
            <a:r>
              <a:rPr lang="en-US" altLang="zh-CN" sz="1000" b="1" kern="100" dirty="0">
                <a:solidFill>
                  <a:srgbClr val="FF0000"/>
                </a:solidFill>
                <a:latin typeface="宋体" panose="02010600030101010101" pitchFamily="2" charset="-122"/>
                <a:cs typeface="宋体" panose="02010600030101010101" pitchFamily="2" charset="-122"/>
              </a:rPr>
              <a:t>10</a:t>
            </a:r>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位数字代码及名称。无法按该目录分类的，可按行业惯例分类。如是新产品请标明。</a:t>
            </a:r>
            <a:endPar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30555" y="2338706"/>
            <a:ext cx="5140325" cy="3947808"/>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just">
              <a:lnSpc>
                <a:spcPct val="150000"/>
              </a:lnSpc>
              <a:spcBef>
                <a:spcPts val="0"/>
              </a:spcBef>
              <a:spcAft>
                <a:spcPts val="420"/>
              </a:spcAft>
              <a:buFont typeface="Arial" panose="020B0604020202020204" pitchFamily="34" charset="0"/>
              <a:buChar char="•"/>
            </a:pPr>
            <a:r>
              <a:rPr lang="zh-CN" altLang="en-US" sz="1600" b="1" kern="0" dirty="0">
                <a:solidFill>
                  <a:srgbClr val="0273C0"/>
                </a:solidFill>
                <a:latin typeface="微软雅黑" panose="020B0503020204020204" pitchFamily="34" charset="-122"/>
                <a:ea typeface="微软雅黑" panose="020B0503020204020204" pitchFamily="34" charset="-122"/>
                <a:sym typeface="+mn-ea"/>
              </a:rPr>
              <a:t>主导产品名称：应使用中文填写。（这里的主导产品应与申报表中收入前三的产品衔接一致）</a:t>
            </a:r>
            <a:endParaRPr lang="zh-CN" altLang="en-US" sz="1600" b="1" kern="0" dirty="0">
              <a:solidFill>
                <a:srgbClr val="0273C0"/>
              </a:solidFill>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600" b="1" kern="0" dirty="0">
                <a:solidFill>
                  <a:srgbClr val="0273C0"/>
                </a:solidFill>
                <a:latin typeface="微软雅黑" panose="020B0503020204020204" pitchFamily="34" charset="-122"/>
                <a:ea typeface="微软雅黑" panose="020B0503020204020204" pitchFamily="34" charset="-122"/>
                <a:sym typeface="+mn-ea"/>
              </a:rPr>
              <a:t>是否属于工业“六基”领域：根据实际情况选择即可，可参考《产业基础创新发展目录（</a:t>
            </a:r>
            <a:r>
              <a:rPr kumimoji="1" lang="en-US" altLang="zh-CN" sz="1600" b="1" kern="0" dirty="0" err="1">
                <a:solidFill>
                  <a:srgbClr val="0273C0"/>
                </a:solidFill>
                <a:latin typeface="微软雅黑" panose="020B0503020204020204" pitchFamily="34" charset="-122"/>
                <a:ea typeface="微软雅黑" panose="020B0503020204020204" pitchFamily="34" charset="-122"/>
                <a:sym typeface="+mn-ea"/>
              </a:rPr>
              <a:t>2021</a:t>
            </a:r>
            <a:r>
              <a:rPr kumimoji="1" lang="zh-CN" altLang="en-US" sz="1600" b="1" kern="0" dirty="0">
                <a:solidFill>
                  <a:srgbClr val="0273C0"/>
                </a:solidFill>
                <a:latin typeface="微软雅黑" panose="020B0503020204020204" pitchFamily="34" charset="-122"/>
                <a:ea typeface="微软雅黑" panose="020B0503020204020204" pitchFamily="34" charset="-122"/>
                <a:sym typeface="+mn-ea"/>
              </a:rPr>
              <a:t>年）版》进行判断。下载地址为：https://www.cm2025.org/uploadfile/2022/0805/20220805013919818.pdf</a:t>
            </a:r>
            <a:endParaRPr kumimoji="1" lang="zh-CN" altLang="en-US" sz="1600" b="1" kern="0" dirty="0">
              <a:solidFill>
                <a:srgbClr val="0273C0"/>
              </a:solidFill>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6183313" y="1411562"/>
            <a:ext cx="5957888" cy="5381410"/>
            <a:chOff x="6183313" y="1182962"/>
            <a:chExt cx="5957888" cy="5381410"/>
          </a:xfrm>
        </p:grpSpPr>
        <p:pic>
          <p:nvPicPr>
            <p:cNvPr id="4" name="图片 3"/>
            <p:cNvPicPr>
              <a:picLocks noChangeAspect="1"/>
            </p:cNvPicPr>
            <p:nvPr/>
          </p:nvPicPr>
          <p:blipFill rotWithShape="1">
            <a:blip r:embed="rId2"/>
            <a:srcRect b="817"/>
            <a:stretch>
              <a:fillRect/>
            </a:stretch>
          </p:blipFill>
          <p:spPr>
            <a:xfrm>
              <a:off x="6183313" y="1182962"/>
              <a:ext cx="5957888" cy="2793726"/>
            </a:xfrm>
            <a:prstGeom prst="rect">
              <a:avLst/>
            </a:prstGeom>
          </p:spPr>
        </p:pic>
        <p:pic>
          <p:nvPicPr>
            <p:cNvPr id="7" name="图片 6"/>
            <p:cNvPicPr>
              <a:picLocks noChangeAspect="1"/>
            </p:cNvPicPr>
            <p:nvPr/>
          </p:nvPicPr>
          <p:blipFill rotWithShape="1">
            <a:blip r:embed="rId3"/>
            <a:srcRect t="642"/>
            <a:stretch>
              <a:fillRect/>
            </a:stretch>
          </p:blipFill>
          <p:spPr>
            <a:xfrm>
              <a:off x="6191451" y="3971925"/>
              <a:ext cx="5945804" cy="2592447"/>
            </a:xfrm>
            <a:prstGeom prst="rect">
              <a:avLst/>
            </a:prstGeom>
          </p:spPr>
        </p:pic>
      </p:grpSp>
      <p:sp>
        <p:nvSpPr>
          <p:cNvPr id="28" name="矩形 27"/>
          <p:cNvSpPr/>
          <p:nvPr/>
        </p:nvSpPr>
        <p:spPr>
          <a:xfrm>
            <a:off x="6215381" y="5171440"/>
            <a:ext cx="1214120" cy="41656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6191885" y="5867400"/>
            <a:ext cx="1224915" cy="90170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7367801" y="5534264"/>
            <a:ext cx="4709899" cy="400110"/>
          </a:xfrm>
          <a:prstGeom prst="rect">
            <a:avLst/>
          </a:prstGeom>
          <a:noFill/>
        </p:spPr>
        <p:txBody>
          <a:bodyPr wrap="square" rtlCol="0">
            <a:spAutoFit/>
          </a:bodyPr>
          <a:lstStyle/>
          <a:p>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对照</a:t>
            </a:r>
            <a:r>
              <a:rPr lang="en-US" altLang="zh-CN"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统计用产品分类目录</a:t>
            </a:r>
            <a:r>
              <a:rPr lang="en-US" altLang="zh-CN"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，填写产品</a:t>
            </a:r>
            <a:r>
              <a:rPr lang="en-US" altLang="zh-CN" sz="1000" b="1" kern="100" dirty="0">
                <a:solidFill>
                  <a:srgbClr val="FF0000"/>
                </a:solidFill>
                <a:latin typeface="宋体" panose="02010600030101010101" pitchFamily="2" charset="-122"/>
                <a:cs typeface="宋体" panose="02010600030101010101" pitchFamily="2" charset="-122"/>
              </a:rPr>
              <a:t>10</a:t>
            </a:r>
            <a:r>
              <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位数字代码及名称。无法按该目录分类的，可按行业惯例分类。如是新产品请标明。</a:t>
            </a:r>
            <a:endParaRPr lang="zh-CN" altLang="en-US" sz="10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146" y="6815715"/>
            <a:ext cx="470486" cy="383280"/>
          </a:xfrm>
        </p:spPr>
        <p:txBody>
          <a:bodyPr/>
          <a:lstStyle/>
          <a:p>
            <a:fld id="{D04130C6-DD9E-4925-8ECA-3DE95E6422A8}" type="slidenum">
              <a:rPr lang="zh-CN" altLang="en-US" sz="1325" smtClean="0"/>
            </a:fld>
            <a:endParaRPr lang="zh-CN" altLang="en-US" sz="1325" dirty="0"/>
          </a:p>
        </p:txBody>
      </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填报说明</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784475" y="6087745"/>
            <a:ext cx="1679575" cy="100330"/>
          </a:xfrm>
          <a:prstGeom prst="rect">
            <a:avLst/>
          </a:prstGeom>
          <a:solidFill>
            <a:schemeClr val="bg1"/>
          </a:solidFill>
        </p:spPr>
        <p:txBody>
          <a:bodyPr wrap="square" rtlCol="0">
            <a:noAutofit/>
          </a:bodyPr>
          <a:lstStyle/>
          <a:p>
            <a:endParaRPr lang="zh-CN" altLang="en-US">
              <a:solidFill>
                <a:schemeClr val="bg1"/>
              </a:solidFill>
            </a:endParaRPr>
          </a:p>
        </p:txBody>
      </p:sp>
      <p:sp>
        <p:nvSpPr>
          <p:cNvPr id="38" name="文本框 37"/>
          <p:cNvSpPr txBox="1"/>
          <p:nvPr/>
        </p:nvSpPr>
        <p:spPr>
          <a:xfrm>
            <a:off x="3088005" y="5327650"/>
            <a:ext cx="163830" cy="76200"/>
          </a:xfrm>
          <a:prstGeom prst="rect">
            <a:avLst/>
          </a:prstGeom>
          <a:solidFill>
            <a:schemeClr val="bg1"/>
          </a:solidFill>
        </p:spPr>
        <p:txBody>
          <a:bodyPr wrap="square" rtlCol="0">
            <a:noAutofit/>
          </a:bodyPr>
          <a:lstStyle/>
          <a:p>
            <a:endParaRPr lang="zh-CN" altLang="en-US">
              <a:solidFill>
                <a:schemeClr val="bg1"/>
              </a:solidFill>
            </a:endParaRPr>
          </a:p>
        </p:txBody>
      </p:sp>
      <p:sp>
        <p:nvSpPr>
          <p:cNvPr id="31" name="文本框 30"/>
          <p:cNvSpPr txBox="1"/>
          <p:nvPr/>
        </p:nvSpPr>
        <p:spPr>
          <a:xfrm>
            <a:off x="661670" y="2177206"/>
            <a:ext cx="6062980" cy="4423617"/>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72000" tIns="108000" rIns="108000"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spcBef>
                <a:spcPts val="0"/>
              </a:spcBef>
              <a:spcAft>
                <a:spcPts val="420"/>
              </a:spcAft>
            </a:pPr>
            <a:endParaRPr kumimoji="1" lang="zh-CN" altLang="en-US" sz="2000" b="1" dirty="0">
              <a:solidFill>
                <a:srgbClr val="0070C0"/>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ClrTx/>
              <a:buSzTx/>
              <a:buFont typeface="Arial" panose="020B0604020202020204" pitchFamily="34" charset="0"/>
              <a:buChar char="•"/>
            </a:pPr>
            <a:r>
              <a:rPr kumimoji="1" lang="zh-CN" altLang="en-US" sz="1600" b="1" kern="0" dirty="0">
                <a:solidFill>
                  <a:srgbClr val="0273C0"/>
                </a:solidFill>
                <a:latin typeface="微软雅黑" panose="020B0503020204020204" pitchFamily="34" charset="-122"/>
                <a:ea typeface="微软雅黑" panose="020B0503020204020204" pitchFamily="34" charset="-122"/>
                <a:sym typeface="+mn-ea"/>
              </a:rPr>
              <a:t>标准、称号、境外经营等内容与审核无关，主要目的是用于统计分析，企业如实填写即可。</a:t>
            </a:r>
            <a:endParaRPr kumimoji="1" lang="zh-CN" altLang="en-US" sz="1600" b="1" kern="0" dirty="0">
              <a:solidFill>
                <a:srgbClr val="0273C0"/>
              </a:solidFill>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420"/>
              </a:spcAft>
              <a:buClrTx/>
              <a:buSzTx/>
              <a:buFont typeface="Arial" panose="020B0604020202020204" pitchFamily="34" charset="0"/>
              <a:buChar char="•"/>
            </a:pPr>
            <a:r>
              <a:rPr kumimoji="1" lang="zh-CN" altLang="en-US" sz="1600" b="1" kern="0" dirty="0">
                <a:solidFill>
                  <a:srgbClr val="0273C0"/>
                </a:solidFill>
                <a:latin typeface="微软雅黑" panose="020B0503020204020204" pitchFamily="34" charset="-122"/>
                <a:ea typeface="微软雅黑" panose="020B0503020204020204" pitchFamily="34" charset="-122"/>
                <a:sym typeface="+mn-ea"/>
              </a:rPr>
              <a:t>“企业总体情况简要介绍”是专家认识企业，形成审核结论的关键。要简单精炼、突出重点，不要泛泛而谈。可以就企业在细分市场中的地位、行业影响力；企业所处产业链情况，产业关键性、产业前景；所在领域技术进展情况、发展趋势、存在问题；企业的创新能力、技术水平、人才优势、科技成果；企业经营和产品的独特优势，对提升产业链安全和韧性作用等方面进行阐述。</a:t>
            </a:r>
            <a:endParaRPr kumimoji="1" lang="zh-CN" altLang="en-US" sz="1600" b="1" kern="0" dirty="0">
              <a:solidFill>
                <a:srgbClr val="0273C0"/>
              </a:solidFill>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420"/>
              </a:spcAft>
              <a:buClrTx/>
              <a:buSzTx/>
              <a:buFont typeface="Arial" panose="020B0604020202020204" pitchFamily="34" charset="0"/>
              <a:buChar char="•"/>
            </a:pPr>
            <a:r>
              <a:rPr kumimoji="1" lang="zh-CN" altLang="en-US" sz="1600" b="1" kern="0" dirty="0">
                <a:solidFill>
                  <a:srgbClr val="0273C0"/>
                </a:solidFill>
                <a:latin typeface="微软雅黑" panose="020B0503020204020204" pitchFamily="34" charset="-122"/>
                <a:ea typeface="微软雅黑" panose="020B0503020204020204" pitchFamily="34" charset="-122"/>
                <a:sym typeface="+mn-ea"/>
              </a:rPr>
              <a:t>评审中会随机邀请企业所在细分行业的专家进行审核，过度的包装或者夸大，甚至虚假陈述，是专家审核的重点，务请客观真实。</a:t>
            </a:r>
            <a:endParaRPr lang="zh-CN" altLang="en-US" sz="1600" b="1" kern="0" dirty="0">
              <a:solidFill>
                <a:srgbClr val="0273C0"/>
              </a:solidFill>
              <a:latin typeface="微软雅黑" panose="020B0503020204020204" pitchFamily="34" charset="-122"/>
              <a:ea typeface="微软雅黑" panose="020B0503020204020204" pitchFamily="34" charset="-122"/>
              <a:sym typeface="+mn-ea"/>
            </a:endParaRPr>
          </a:p>
          <a:p>
            <a:pPr marL="285750" indent="-285750" algn="just">
              <a:spcBef>
                <a:spcPts val="0"/>
              </a:spcBef>
              <a:spcAft>
                <a:spcPts val="420"/>
              </a:spcAft>
              <a:buFont typeface="Arial" panose="020B0604020202020204" pitchFamily="34" charset="0"/>
              <a:buChar char="•"/>
            </a:pP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165441" y="1054099"/>
            <a:ext cx="4467747" cy="5878513"/>
            <a:chOff x="6574891" y="990600"/>
            <a:chExt cx="5107898" cy="6720802"/>
          </a:xfrm>
        </p:grpSpPr>
        <p:pic>
          <p:nvPicPr>
            <p:cNvPr id="7" name="图片 6"/>
            <p:cNvPicPr>
              <a:picLocks noChangeAspect="1"/>
            </p:cNvPicPr>
            <p:nvPr/>
          </p:nvPicPr>
          <p:blipFill>
            <a:blip r:embed="rId2"/>
            <a:stretch>
              <a:fillRect/>
            </a:stretch>
          </p:blipFill>
          <p:spPr>
            <a:xfrm>
              <a:off x="6574891" y="6342755"/>
              <a:ext cx="5096409" cy="1368647"/>
            </a:xfrm>
            <a:prstGeom prst="rect">
              <a:avLst/>
            </a:prstGeom>
          </p:spPr>
        </p:pic>
        <p:pic>
          <p:nvPicPr>
            <p:cNvPr id="4" name="图片 3"/>
            <p:cNvPicPr>
              <a:picLocks noChangeAspect="1"/>
            </p:cNvPicPr>
            <p:nvPr/>
          </p:nvPicPr>
          <p:blipFill rotWithShape="1">
            <a:blip r:embed="rId3"/>
            <a:srcRect b="525"/>
            <a:stretch>
              <a:fillRect/>
            </a:stretch>
          </p:blipFill>
          <p:spPr>
            <a:xfrm>
              <a:off x="6576497" y="990600"/>
              <a:ext cx="5106292" cy="5348288"/>
            </a:xfrm>
            <a:prstGeom prst="rect">
              <a:avLst/>
            </a:prstGeom>
          </p:spPr>
        </p:pic>
      </p:grpSp>
      <p:sp>
        <p:nvSpPr>
          <p:cNvPr id="28" name="矩形 27"/>
          <p:cNvSpPr/>
          <p:nvPr/>
        </p:nvSpPr>
        <p:spPr>
          <a:xfrm flipV="1">
            <a:off x="7198995" y="5737860"/>
            <a:ext cx="897255" cy="1113790"/>
          </a:xfrm>
          <a:prstGeom prst="rect">
            <a:avLst/>
          </a:prstGeom>
          <a:noFill/>
          <a:ln w="38100">
            <a:solidFill>
              <a:srgbClr val="027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a:defRPr/>
            </a:pPr>
            <a:r>
              <a:rPr lang="zh-CN" altLang="en-US" sz="2940" b="1" spc="315" dirty="0">
                <a:solidFill>
                  <a:srgbClr val="0273C0"/>
                </a:solidFill>
                <a:latin typeface="微软雅黑" panose="020B0503020204020204" pitchFamily="34" charset="-122"/>
                <a:ea typeface="微软雅黑" panose="020B0503020204020204" pitchFamily="34" charset="-122"/>
              </a:rPr>
              <a:t>工作依据</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3751580" y="2580640"/>
            <a:ext cx="8965565" cy="3627120"/>
          </a:xfrm>
          <a:prstGeom prst="rect">
            <a:avLst/>
          </a:prstGeom>
          <a:solidFill>
            <a:schemeClr val="bg1">
              <a:alpha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108000" rIns="264542" bIns="10800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spcBef>
                <a:spcPts val="0"/>
              </a:spcBef>
              <a:spcAft>
                <a:spcPts val="420"/>
              </a:spcAft>
              <a:buClrTx/>
              <a:buSzTx/>
            </a:pPr>
            <a:r>
              <a:rPr kumimoji="1" lang="zh-CN" altLang="en-US" sz="2000" b="1" dirty="0">
                <a:solidFill>
                  <a:srgbClr val="0070C0"/>
                </a:solidFill>
                <a:latin typeface="微软雅黑" panose="020B0503020204020204" pitchFamily="34" charset="-122"/>
                <a:ea typeface="微软雅黑" panose="020B0503020204020204" pitchFamily="34" charset="-122"/>
              </a:rPr>
              <a:t>依据：</a:t>
            </a:r>
            <a:endParaRPr kumimoji="1" lang="zh-CN" altLang="en-US" sz="2000" b="1" dirty="0">
              <a:solidFill>
                <a:srgbClr val="0070C0"/>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《优质中小企业梯度培育管理暂行办法》（工信部企业函〔</a:t>
            </a:r>
            <a:r>
              <a:rPr kumimoji="1" lang="en-US" altLang="zh-CN" sz="1800" dirty="0">
                <a:solidFill>
                  <a:schemeClr val="tx1"/>
                </a:solidFill>
                <a:latin typeface="微软雅黑" panose="020B0503020204020204" pitchFamily="34" charset="-122"/>
                <a:ea typeface="微软雅黑" panose="020B0503020204020204" pitchFamily="34" charset="-122"/>
              </a:rPr>
              <a:t>2022</a:t>
            </a:r>
            <a:r>
              <a:rPr kumimoji="1" lang="zh-CN" altLang="en-US" sz="1800" dirty="0">
                <a:solidFill>
                  <a:schemeClr val="tx1"/>
                </a:solidFill>
                <a:latin typeface="微软雅黑" panose="020B0503020204020204" pitchFamily="34" charset="-122"/>
                <a:ea typeface="微软雅黑" panose="020B0503020204020204" pitchFamily="34" charset="-122"/>
              </a:rPr>
              <a:t>〕</a:t>
            </a:r>
            <a:r>
              <a:rPr kumimoji="1" lang="en-US" altLang="zh-CN" sz="1800" dirty="0">
                <a:solidFill>
                  <a:schemeClr val="tx1"/>
                </a:solidFill>
                <a:latin typeface="微软雅黑" panose="020B0503020204020204" pitchFamily="34" charset="-122"/>
                <a:ea typeface="微软雅黑" panose="020B0503020204020204" pitchFamily="34" charset="-122"/>
              </a:rPr>
              <a:t>63</a:t>
            </a:r>
            <a:r>
              <a:rPr kumimoji="1" lang="zh-CN" altLang="en-US" sz="1800" dirty="0">
                <a:solidFill>
                  <a:schemeClr val="tx1"/>
                </a:solidFill>
                <a:latin typeface="微软雅黑" panose="020B0503020204020204" pitchFamily="34" charset="-122"/>
                <a:ea typeface="微软雅黑" panose="020B0503020204020204" pitchFamily="34" charset="-122"/>
              </a:rPr>
              <a:t>号），明确了专精特新“小巨人”企业认定标准。</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《关于</a:t>
            </a:r>
            <a:r>
              <a:rPr kumimoji="1" lang="zh-CN" altLang="en-US" sz="1800" dirty="0">
                <a:solidFill>
                  <a:schemeClr val="tx1"/>
                </a:solidFill>
                <a:latin typeface="微软雅黑" panose="020B0503020204020204" pitchFamily="34" charset="-122"/>
                <a:ea typeface="微软雅黑" panose="020B0503020204020204" pitchFamily="34" charset="-122"/>
                <a:sym typeface="+mn-ea"/>
              </a:rPr>
              <a:t>开展第六批专精特新“小巨人”企业培育和第三批专精特新“小巨人”企业复核工作的通知</a:t>
            </a:r>
            <a:r>
              <a:rPr kumimoji="1" lang="zh-CN" altLang="en-US" sz="1800" dirty="0">
                <a:solidFill>
                  <a:schemeClr val="tx1"/>
                </a:solidFill>
                <a:latin typeface="微软雅黑" panose="020B0503020204020204" pitchFamily="34" charset="-122"/>
                <a:ea typeface="微软雅黑" panose="020B0503020204020204" pitchFamily="34" charset="-122"/>
              </a:rPr>
              <a:t>》（以下简称《通知》）明确了</a:t>
            </a:r>
            <a:r>
              <a:rPr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申报和推荐要求、工作程序、申报推荐方式等</a:t>
            </a:r>
            <a:r>
              <a:rPr kumimoji="1" lang="zh-CN" altLang="en-US" sz="1800" dirty="0">
                <a:solidFill>
                  <a:schemeClr val="tx1"/>
                </a:solidFill>
                <a:latin typeface="微软雅黑" panose="020B0503020204020204" pitchFamily="34" charset="-122"/>
                <a:ea typeface="微软雅黑" panose="020B0503020204020204" pitchFamily="34" charset="-122"/>
              </a:rPr>
              <a:t>内容。</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spcBef>
                <a:spcPts val="0"/>
              </a:spcBef>
              <a:spcAft>
                <a:spcPts val="420"/>
              </a:spcAft>
              <a:buFont typeface="Arial" panose="020B0604020202020204" pitchFamily="34" charset="0"/>
              <a:buNone/>
            </a:pPr>
            <a:r>
              <a:rPr kumimoji="1" lang="zh-CN" altLang="en-US" sz="2000" b="1" dirty="0">
                <a:solidFill>
                  <a:srgbClr val="0070C0"/>
                </a:solidFill>
                <a:latin typeface="微软雅黑" panose="020B0503020204020204" pitchFamily="34" charset="-122"/>
                <a:ea typeface="微软雅黑" panose="020B0503020204020204" pitchFamily="34" charset="-122"/>
              </a:rPr>
              <a:t>下载地址：</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https://www.miit.gov.cn/jgsj/qyj/wjfb/art/2022/art_7fd04a4a9c0349628f8ec5311eb3411a.html</a:t>
            </a:r>
            <a:endParaRPr kumimoji="1" lang="zh-CN" altLang="en-US" sz="1800" dirty="0">
              <a:solidFill>
                <a:schemeClr val="tx1"/>
              </a:solidFill>
              <a:latin typeface="微软雅黑" panose="020B0503020204020204" pitchFamily="34" charset="-122"/>
              <a:ea typeface="微软雅黑" panose="020B0503020204020204" pitchFamily="34" charset="-122"/>
            </a:endParaRPr>
          </a:p>
          <a:p>
            <a:pPr marL="285750" indent="-285750" algn="just">
              <a:lnSpc>
                <a:spcPct val="150000"/>
              </a:lnSpc>
              <a:spcBef>
                <a:spcPts val="0"/>
              </a:spcBef>
              <a:spcAft>
                <a:spcPts val="420"/>
              </a:spcAft>
              <a:buClrTx/>
              <a:buSzTx/>
              <a:buFont typeface="Arial" panose="020B0604020202020204" pitchFamily="34" charset="0"/>
              <a:buChar char="•"/>
            </a:pPr>
            <a:r>
              <a:rPr kumimoji="1" lang="zh-CN" altLang="en-US" sz="1800" dirty="0">
                <a:solidFill>
                  <a:schemeClr val="tx1"/>
                </a:solidFill>
                <a:latin typeface="微软雅黑" panose="020B0503020204020204" pitchFamily="34" charset="-122"/>
                <a:ea typeface="微软雅黑" panose="020B0503020204020204" pitchFamily="34" charset="-122"/>
              </a:rPr>
              <a:t>https://wap.miit.gov.cn/zwgk/zcwj/wjfb/tz/art/2024/art_876cd07f975e4bdbbb6f493c8da5de02.html</a:t>
            </a:r>
            <a:endParaRPr kumimoji="1"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13" name="组合 12"/>
          <p:cNvGrpSpPr/>
          <p:nvPr/>
        </p:nvGrpSpPr>
        <p:grpSpPr bwMode="auto">
          <a:xfrm>
            <a:off x="771672" y="2581593"/>
            <a:ext cx="2897210" cy="3435049"/>
            <a:chOff x="6762564" y="2774767"/>
            <a:chExt cx="2897745" cy="3434715"/>
          </a:xfrm>
        </p:grpSpPr>
        <p:sp>
          <p:nvSpPr>
            <p:cNvPr id="144" name="矩形 143"/>
            <p:cNvSpPr/>
            <p:nvPr/>
          </p:nvSpPr>
          <p:spPr>
            <a:xfrm>
              <a:off x="8386094" y="5846281"/>
              <a:ext cx="1051119" cy="122226"/>
            </a:xfrm>
            <a:prstGeom prst="rect">
              <a:avLst/>
            </a:prstGeom>
            <a:solidFill>
              <a:srgbClr val="FFEE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31773"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b="8707"/>
            <a:stretch>
              <a:fillRect/>
            </a:stretch>
          </p:blipFill>
          <p:spPr bwMode="auto">
            <a:xfrm>
              <a:off x="6762564" y="2774767"/>
              <a:ext cx="2897745" cy="3434715"/>
            </a:xfrm>
            <a:prstGeom prst="rect">
              <a:avLst/>
            </a:prstGeom>
            <a:noFill/>
            <a:ln w="9525">
              <a:solidFill>
                <a:srgbClr val="D9D9D9"/>
              </a:solidFill>
              <a:round/>
            </a:ln>
            <a:extLst>
              <a:ext uri="{909E8E84-426E-40DD-AFC4-6F175D3DCCD1}">
                <a14:hiddenFill xmlns:a14="http://schemas.microsoft.com/office/drawing/2010/main">
                  <a:solidFill>
                    <a:srgbClr val="FFFFFF"/>
                  </a:solidFill>
                </a14:hiddenFill>
              </a:ext>
            </a:extLst>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53860"/>
    </mc:Choice>
    <mc:Fallback>
      <p:transition spd="slow" advTm="53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3"/>
          <p:cNvPicPr>
            <a:picLocks noChangeAspect="1"/>
          </p:cNvPicPr>
          <p:nvPr>
            <p:custDataLst>
              <p:tags r:id="rId1"/>
            </p:custDataLst>
          </p:nvPr>
        </p:nvPicPr>
        <p:blipFill>
          <a:blip r:embed="rId2"/>
          <a:stretch>
            <a:fillRect/>
          </a:stretch>
        </p:blipFill>
        <p:spPr>
          <a:xfrm>
            <a:off x="9577863" y="814378"/>
            <a:ext cx="38850" cy="0"/>
          </a:xfrm>
          <a:prstGeom prst="rect">
            <a:avLst/>
          </a:prstGeom>
        </p:spPr>
      </p:pic>
      <p:sp>
        <p:nvSpPr>
          <p:cNvPr id="6" name="文本框 87"/>
          <p:cNvSpPr txBox="1"/>
          <p:nvPr/>
        </p:nvSpPr>
        <p:spPr>
          <a:xfrm>
            <a:off x="1193035" y="1750230"/>
            <a:ext cx="1327195" cy="769441"/>
          </a:xfrm>
          <a:prstGeom prst="rect">
            <a:avLst/>
          </a:prstGeom>
          <a:noFill/>
        </p:spPr>
        <p:txBody>
          <a:bodyP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rPr>
              <a:t>目录</a:t>
            </a:r>
            <a:endParaRPr kumimoji="0" 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custDataLst>
              <p:tags r:id="rId3"/>
            </p:custDataLst>
          </p:nvPr>
        </p:nvGrpSpPr>
        <p:grpSpPr>
          <a:xfrm>
            <a:off x="4048760" y="2913380"/>
            <a:ext cx="6565005" cy="897890"/>
            <a:chOff x="6376" y="4698"/>
            <a:chExt cx="10339" cy="1415"/>
          </a:xfrm>
        </p:grpSpPr>
        <p:sp>
          <p:nvSpPr>
            <p:cNvPr id="8" name="六边形 109"/>
            <p:cNvSpPr/>
            <p:nvPr>
              <p:custDataLst>
                <p:tags r:id="rId4"/>
              </p:custDataLst>
            </p:nvPr>
          </p:nvSpPr>
          <p:spPr bwMode="auto">
            <a:xfrm rot="16200000">
              <a:off x="6278" y="4796"/>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9" name="组合 110"/>
            <p:cNvGrpSpPr/>
            <p:nvPr>
              <p:custDataLst>
                <p:tags r:id="rId5"/>
              </p:custDataLst>
            </p:nvPr>
          </p:nvGrpSpPr>
          <p:grpSpPr bwMode="auto">
            <a:xfrm>
              <a:off x="6395" y="4821"/>
              <a:ext cx="10320" cy="1134"/>
              <a:chOff x="2696449" y="2415582"/>
              <a:chExt cx="6553277" cy="719913"/>
            </a:xfrm>
          </p:grpSpPr>
          <p:sp>
            <p:nvSpPr>
              <p:cNvPr id="24" name="îṡļîḍé"/>
              <p:cNvSpPr txBox="1">
                <a:spLocks noChangeArrowheads="1"/>
              </p:cNvSpPr>
              <p:nvPr>
                <p:custDataLst>
                  <p:tags r:id="rId6"/>
                </p:custDataLst>
              </p:nvPr>
            </p:nvSpPr>
            <p:spPr bwMode="auto">
              <a:xfrm>
                <a:off x="3728209" y="2533721"/>
                <a:ext cx="5521517" cy="5219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ctr">
                <a:spAutoFit/>
              </a:bodyPr>
              <a:lstStyle/>
              <a:p>
                <a:pPr lvl="0" algn="l">
                  <a:buClrTx/>
                  <a:buSzTx/>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认定办法和认定指标</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nvGrpSpPr>
              <p:cNvPr id="25" name="组合 112"/>
              <p:cNvGrpSpPr/>
              <p:nvPr/>
            </p:nvGrpSpPr>
            <p:grpSpPr bwMode="auto">
              <a:xfrm>
                <a:off x="2696449" y="2415582"/>
                <a:ext cx="6334710" cy="719913"/>
                <a:chOff x="2696449" y="2415582"/>
                <a:chExt cx="6334710" cy="719913"/>
              </a:xfrm>
            </p:grpSpPr>
            <p:sp>
              <p:nvSpPr>
                <p:cNvPr id="26" name="íŝ1íḍé"/>
                <p:cNvSpPr/>
                <p:nvPr>
                  <p:custDataLst>
                    <p:tags r:id="rId7"/>
                  </p:custDataLst>
                </p:nvPr>
              </p:nvSpPr>
              <p:spPr>
                <a:xfrm rot="16200000">
                  <a:off x="5674505" y="-221159"/>
                  <a:ext cx="719913" cy="5993394"/>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îŝḻîďè"/>
                <p:cNvSpPr txBox="1">
                  <a:spLocks noChangeArrowheads="1"/>
                </p:cNvSpPr>
                <p:nvPr>
                  <p:custDataLst>
                    <p:tags r:id="rId8"/>
                  </p:custDataLst>
                </p:nvPr>
              </p:nvSpPr>
              <p:spPr bwMode="auto">
                <a:xfrm>
                  <a:off x="2696449" y="2483856"/>
                  <a:ext cx="979293" cy="645116"/>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fontAlgn="auto">
                    <a:spcBef>
                      <a:spcPts val="0"/>
                    </a:spcBef>
                    <a:spcAft>
                      <a:spcPts val="0"/>
                    </a:spcAft>
                    <a:buClrTx/>
                    <a:buSzTx/>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02</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grpSp>
      </p:grpSp>
      <p:sp>
        <p:nvSpPr>
          <p:cNvPr id="10" name="iṥļiḓe"/>
          <p:cNvSpPr txBox="1"/>
          <p:nvPr/>
        </p:nvSpPr>
        <p:spPr bwMode="auto">
          <a:xfrm>
            <a:off x="1895337" y="1835578"/>
            <a:ext cx="1920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custDataLst>
              <p:tags r:id="rId9"/>
            </p:custDataLst>
          </p:nvPr>
        </p:nvGrpSpPr>
        <p:grpSpPr>
          <a:xfrm>
            <a:off x="4060190" y="1741805"/>
            <a:ext cx="6828155" cy="897890"/>
            <a:chOff x="6380" y="2452"/>
            <a:chExt cx="10753" cy="1414"/>
          </a:xfrm>
        </p:grpSpPr>
        <p:sp>
          <p:nvSpPr>
            <p:cNvPr id="7" name="六边形 92"/>
            <p:cNvSpPr/>
            <p:nvPr>
              <p:custDataLst>
                <p:tags r:id="rId10"/>
              </p:custDataLst>
            </p:nvPr>
          </p:nvSpPr>
          <p:spPr bwMode="auto">
            <a:xfrm rot="16200000">
              <a:off x="6282" y="2550"/>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34AFB6"/>
                    </a:gs>
                    <a:gs pos="100000">
                      <a:srgbClr val="0070C0"/>
                    </a:gs>
                  </a:gsLst>
                  <a:lin ang="5400000" scaled="1"/>
                </a:gra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11" name="组合 75"/>
            <p:cNvGrpSpPr/>
            <p:nvPr>
              <p:custDataLst>
                <p:tags r:id="rId11"/>
              </p:custDataLst>
            </p:nvPr>
          </p:nvGrpSpPr>
          <p:grpSpPr bwMode="auto">
            <a:xfrm>
              <a:off x="6381" y="2543"/>
              <a:ext cx="10753" cy="1134"/>
              <a:chOff x="2706610" y="2401995"/>
              <a:chExt cx="6828618" cy="719913"/>
            </a:xfrm>
          </p:grpSpPr>
          <p:sp>
            <p:nvSpPr>
              <p:cNvPr id="20" name="îṡļîḍé"/>
              <p:cNvSpPr txBox="1">
                <a:spLocks noChangeArrowheads="1"/>
              </p:cNvSpPr>
              <p:nvPr>
                <p:custDataLst>
                  <p:tags r:id="rId12"/>
                </p:custDataLst>
              </p:nvPr>
            </p:nvSpPr>
            <p:spPr bwMode="auto">
              <a:xfrm>
                <a:off x="3728212" y="2533766"/>
                <a:ext cx="5807016" cy="52184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ctr">
                <a:spAutoFit/>
              </a:bodyPr>
              <a:lstStyle/>
              <a:p>
                <a:pPr lvl="0" algn="l">
                  <a:buClrTx/>
                  <a:buSzTx/>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工作依据和程序</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nvGrpSpPr>
              <p:cNvPr id="21" name="组合 71"/>
              <p:cNvGrpSpPr/>
              <p:nvPr/>
            </p:nvGrpSpPr>
            <p:grpSpPr bwMode="auto">
              <a:xfrm>
                <a:off x="2706610" y="2401995"/>
                <a:ext cx="6324550" cy="719913"/>
                <a:chOff x="2706610" y="2401995"/>
                <a:chExt cx="6324550" cy="719913"/>
              </a:xfrm>
            </p:grpSpPr>
            <p:sp>
              <p:nvSpPr>
                <p:cNvPr id="22" name="íŝ1íḍé"/>
                <p:cNvSpPr/>
                <p:nvPr>
                  <p:custDataLst>
                    <p:tags r:id="rId13"/>
                  </p:custDataLst>
                </p:nvPr>
              </p:nvSpPr>
              <p:spPr>
                <a:xfrm rot="16200000">
                  <a:off x="5674505" y="-234747"/>
                  <a:ext cx="719913" cy="5993396"/>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îŝḻîďè"/>
                <p:cNvSpPr txBox="1">
                  <a:spLocks noChangeArrowheads="1"/>
                </p:cNvSpPr>
                <p:nvPr>
                  <p:custDataLst>
                    <p:tags r:id="rId14"/>
                  </p:custDataLst>
                </p:nvPr>
              </p:nvSpPr>
              <p:spPr bwMode="auto">
                <a:xfrm>
                  <a:off x="2706610" y="2462892"/>
                  <a:ext cx="979293" cy="645001"/>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fontAlgn="auto">
                    <a:spcBef>
                      <a:spcPts val="0"/>
                    </a:spcBef>
                    <a:spcAft>
                      <a:spcPts val="0"/>
                    </a:spcAft>
                    <a:buClrTx/>
                    <a:buSzTx/>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01</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grpSp>
      </p:grpSp>
      <p:grpSp>
        <p:nvGrpSpPr>
          <p:cNvPr id="19" name="组合 18"/>
          <p:cNvGrpSpPr/>
          <p:nvPr>
            <p:custDataLst>
              <p:tags r:id="rId15"/>
            </p:custDataLst>
          </p:nvPr>
        </p:nvGrpSpPr>
        <p:grpSpPr>
          <a:xfrm>
            <a:off x="4014332" y="4084955"/>
            <a:ext cx="6361558" cy="897890"/>
            <a:chOff x="6322" y="6966"/>
            <a:chExt cx="10018" cy="1415"/>
          </a:xfrm>
        </p:grpSpPr>
        <p:sp>
          <p:nvSpPr>
            <p:cNvPr id="4" name="六边形 148"/>
            <p:cNvSpPr/>
            <p:nvPr>
              <p:custDataLst>
                <p:tags r:id="rId16"/>
              </p:custDataLst>
            </p:nvPr>
          </p:nvSpPr>
          <p:spPr bwMode="auto">
            <a:xfrm rot="16200000">
              <a:off x="6248" y="7064"/>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sp>
          <p:nvSpPr>
            <p:cNvPr id="14" name="íŝ1íḍé"/>
            <p:cNvSpPr/>
            <p:nvPr>
              <p:custDataLst>
                <p:tags r:id="rId17"/>
              </p:custDataLst>
            </p:nvPr>
          </p:nvSpPr>
          <p:spPr bwMode="auto">
            <a:xfrm rot="16200000">
              <a:off x="11054" y="292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îŝḻîďè"/>
            <p:cNvSpPr txBox="1">
              <a:spLocks noChangeArrowheads="1"/>
            </p:cNvSpPr>
            <p:nvPr>
              <p:custDataLst>
                <p:tags r:id="rId18"/>
              </p:custDataLst>
            </p:nvPr>
          </p:nvSpPr>
          <p:spPr bwMode="auto">
            <a:xfrm>
              <a:off x="6322" y="7150"/>
              <a:ext cx="1542" cy="1017"/>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fontAlgn="auto">
                <a:spcBef>
                  <a:spcPts val="0"/>
                </a:spcBef>
                <a:spcAft>
                  <a:spcPts val="0"/>
                </a:spcAft>
                <a:buClrTx/>
                <a:buSzTx/>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03</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grpSp>
        <p:nvGrpSpPr>
          <p:cNvPr id="29" name="组合 28"/>
          <p:cNvGrpSpPr/>
          <p:nvPr>
            <p:custDataLst>
              <p:tags r:id="rId19"/>
            </p:custDataLst>
          </p:nvPr>
        </p:nvGrpSpPr>
        <p:grpSpPr>
          <a:xfrm>
            <a:off x="4014470" y="5256530"/>
            <a:ext cx="6866255" cy="897890"/>
            <a:chOff x="6352" y="7366"/>
            <a:chExt cx="10813" cy="1415"/>
          </a:xfrm>
        </p:grpSpPr>
        <p:sp>
          <p:nvSpPr>
            <p:cNvPr id="16" name="六边形 148"/>
            <p:cNvSpPr/>
            <p:nvPr>
              <p:custDataLst>
                <p:tags r:id="rId20"/>
              </p:custDataLst>
            </p:nvPr>
          </p:nvSpPr>
          <p:spPr bwMode="auto">
            <a:xfrm rot="16200000">
              <a:off x="6253" y="7465"/>
              <a:ext cx="1415" cy="1217"/>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28" name="组合 27"/>
            <p:cNvGrpSpPr/>
            <p:nvPr/>
          </p:nvGrpSpPr>
          <p:grpSpPr>
            <a:xfrm>
              <a:off x="6352" y="7396"/>
              <a:ext cx="10813" cy="1199"/>
              <a:chOff x="6352" y="8730"/>
              <a:chExt cx="10813" cy="1199"/>
            </a:xfrm>
          </p:grpSpPr>
          <p:sp>
            <p:nvSpPr>
              <p:cNvPr id="2" name="îṡļîḍé"/>
              <p:cNvSpPr txBox="1">
                <a:spLocks noChangeArrowheads="1"/>
              </p:cNvSpPr>
              <p:nvPr>
                <p:custDataLst>
                  <p:tags r:id="rId21"/>
                </p:custDataLst>
              </p:nvPr>
            </p:nvSpPr>
            <p:spPr bwMode="auto">
              <a:xfrm>
                <a:off x="8020" y="8938"/>
                <a:ext cx="914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rgbClr val="C00000"/>
                    </a:solidFill>
                    <a:latin typeface="微软雅黑" panose="020B0503020204020204" pitchFamily="34" charset="-122"/>
                    <a:ea typeface="微软雅黑" panose="020B0503020204020204" pitchFamily="34" charset="-122"/>
                    <a:sym typeface="+mn-ea"/>
                  </a:rPr>
                  <a:t>常见问题解答</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sp>
            <p:nvSpPr>
              <p:cNvPr id="5" name="íŝ1íḍé"/>
              <p:cNvSpPr/>
              <p:nvPr>
                <p:custDataLst>
                  <p:tags r:id="rId22"/>
                </p:custDataLst>
              </p:nvPr>
            </p:nvSpPr>
            <p:spPr bwMode="auto">
              <a:xfrm rot="16200000">
                <a:off x="11084" y="457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îŝḻîďè"/>
              <p:cNvSpPr txBox="1">
                <a:spLocks noChangeArrowheads="1"/>
              </p:cNvSpPr>
              <p:nvPr>
                <p:custDataLst>
                  <p:tags r:id="rId23"/>
                </p:custDataLst>
              </p:nvPr>
            </p:nvSpPr>
            <p:spPr bwMode="auto">
              <a:xfrm>
                <a:off x="6352" y="8913"/>
                <a:ext cx="15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fontAlgn="auto">
                  <a:spcBef>
                    <a:spcPts val="0"/>
                  </a:spcBef>
                  <a:spcAft>
                    <a:spcPts val="0"/>
                  </a:spcAft>
                  <a:defRPr/>
                </a:pPr>
                <a:r>
                  <a:rPr lang="en-US" altLang="zh-CN" sz="3600" b="1" dirty="0">
                    <a:solidFill>
                      <a:schemeClr val="bg1"/>
                    </a:solidFill>
                    <a:latin typeface="微软雅黑" panose="020B0503020204020204" pitchFamily="34" charset="-122"/>
                    <a:ea typeface="微软雅黑" panose="020B0503020204020204" pitchFamily="34" charset="-122"/>
                  </a:rPr>
                  <a:t>04</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grpSp>
      <p:sp>
        <p:nvSpPr>
          <p:cNvPr id="31" name="îṡļîḍé"/>
          <p:cNvSpPr txBox="1">
            <a:spLocks noChangeArrowheads="1"/>
          </p:cNvSpPr>
          <p:nvPr>
            <p:custDataLst>
              <p:tags r:id="rId24"/>
            </p:custDataLst>
          </p:nvPr>
        </p:nvSpPr>
        <p:spPr bwMode="auto">
          <a:xfrm>
            <a:off x="5111750" y="4247291"/>
            <a:ext cx="5807075" cy="52197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ctr">
            <a:spAutoFit/>
          </a:bodyPr>
          <a:lstStyle/>
          <a:p>
            <a:pPr lvl="0" algn="l">
              <a:buClrTx/>
              <a:buSzTx/>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申报系统简介和填报说明</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常见问题解答</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4" name="îṣľide"/>
          <p:cNvSpPr/>
          <p:nvPr>
            <p:custDataLst>
              <p:tags r:id="rId2"/>
            </p:custDataLst>
          </p:nvPr>
        </p:nvSpPr>
        <p:spPr>
          <a:xfrm>
            <a:off x="820518" y="2404745"/>
            <a:ext cx="11462287" cy="4257312"/>
          </a:xfrm>
          <a:prstGeom prst="round2DiagRect">
            <a:avLst>
              <a:gd name="adj1" fmla="val 8155"/>
              <a:gd name="adj2" fmla="val 0"/>
            </a:avLst>
          </a:prstGeom>
          <a:solidFill>
            <a:schemeClr val="bg1">
              <a:alpha val="60000"/>
            </a:schemeClr>
          </a:solidFill>
          <a:ln cap="rnd" cmpd="dbl">
            <a:solidFill>
              <a:srgbClr val="038FB3"/>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5" name="文本框 4"/>
          <p:cNvSpPr txBox="1"/>
          <p:nvPr>
            <p:custDataLst>
              <p:tags r:id="rId3"/>
            </p:custDataLst>
          </p:nvPr>
        </p:nvSpPr>
        <p:spPr>
          <a:xfrm>
            <a:off x="890270" y="2583439"/>
            <a:ext cx="11304270" cy="3635374"/>
          </a:xfrm>
          <a:prstGeom prst="rect">
            <a:avLst/>
          </a:prstGeom>
          <a:noFill/>
        </p:spPr>
        <p:txBody>
          <a:bodyPr wrap="square" rtlCol="0">
            <a:noAutofit/>
          </a:bodyPr>
          <a:lstStyle/>
          <a:p>
            <a:pPr marL="179705" indent="-179705" algn="l">
              <a:lnSpc>
                <a:spcPct val="150000"/>
              </a:lnSpc>
              <a:buClrTx/>
              <a:buSzTx/>
              <a:buFont typeface="Arial" panose="020B0604020202020204" pitchFamily="34" charset="0"/>
              <a:buChar char="•"/>
            </a:pPr>
            <a:r>
              <a:rPr kumimoji="1" lang="zh-CN" altLang="en-US" sz="1600" b="1" dirty="0">
                <a:solidFill>
                  <a:srgbClr val="0070C0"/>
                </a:solidFill>
                <a:latin typeface="微软雅黑" panose="020B0503020204020204" pitchFamily="34" charset="-122"/>
                <a:ea typeface="微软雅黑" panose="020B0503020204020204" pitchFamily="34" charset="-122"/>
              </a:rPr>
              <a:t>（一）与前几批“小巨人”企业申报工作相比，第六批“小巨人”企业申报组织工作对企业要求有什么新的变化？</a:t>
            </a:r>
            <a:endParaRPr kumimoji="1" lang="zh-CN" altLang="en-US" sz="1600" b="1" dirty="0">
              <a:solidFill>
                <a:srgbClr val="0070C0"/>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b="1" dirty="0">
                <a:solidFill>
                  <a:schemeClr val="tx1"/>
                </a:solidFill>
                <a:latin typeface="微软雅黑" panose="020B0503020204020204" pitchFamily="34" charset="-122"/>
                <a:ea typeface="微软雅黑" panose="020B0503020204020204" pitchFamily="34" charset="-122"/>
              </a:rPr>
              <a:t>答：主要有以下</a:t>
            </a:r>
            <a:r>
              <a:rPr kumimoji="1" lang="zh-CN" altLang="en-US" sz="1600" b="1" dirty="0">
                <a:latin typeface="微软雅黑" panose="020B0503020204020204" pitchFamily="34" charset="-122"/>
                <a:ea typeface="微软雅黑" panose="020B0503020204020204" pitchFamily="34" charset="-122"/>
              </a:rPr>
              <a:t>四</a:t>
            </a:r>
            <a:r>
              <a:rPr kumimoji="1" lang="zh-CN" altLang="en-US" sz="1600" b="1" dirty="0">
                <a:solidFill>
                  <a:schemeClr val="tx1"/>
                </a:solidFill>
                <a:latin typeface="微软雅黑" panose="020B0503020204020204" pitchFamily="34" charset="-122"/>
                <a:ea typeface="微软雅黑" panose="020B0503020204020204" pitchFamily="34" charset="-122"/>
              </a:rPr>
              <a:t>点。</a:t>
            </a:r>
            <a:endParaRPr kumimoji="1" lang="zh-CN" altLang="en-US" sz="1600" dirty="0">
              <a:solidFill>
                <a:schemeClr val="tx1"/>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dirty="0">
                <a:solidFill>
                  <a:schemeClr val="tx1"/>
                </a:solidFill>
                <a:latin typeface="微软雅黑" panose="020B0503020204020204" pitchFamily="34" charset="-122"/>
                <a:ea typeface="微软雅黑" panose="020B0503020204020204" pitchFamily="34" charset="-122"/>
              </a:rPr>
              <a:t>一是我部今年不再接收由第三方机构出具的“上年度国内细分市场占有率”证明作为佐证材料。</a:t>
            </a:r>
            <a:endParaRPr kumimoji="1" lang="zh-CN" altLang="en-US" sz="1600" dirty="0">
              <a:solidFill>
                <a:schemeClr val="tx1"/>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dirty="0">
                <a:solidFill>
                  <a:schemeClr val="tx1"/>
                </a:solidFill>
                <a:latin typeface="微软雅黑" panose="020B0503020204020204" pitchFamily="34" charset="-122"/>
                <a:ea typeface="微软雅黑" panose="020B0503020204020204" pitchFamily="34" charset="-122"/>
              </a:rPr>
              <a:t>二是企业无需提供国内发明专利证书等材料，填报数量即可。需要强调的是，涉及如海外发明专利、集成电路设计布图等</a:t>
            </a:r>
            <a:r>
              <a:rPr kumimoji="1" lang="zh-CN" altLang="en-US" sz="1600" dirty="0">
                <a:latin typeface="微软雅黑" panose="020B0503020204020204" pitchFamily="34" charset="-122"/>
                <a:ea typeface="微软雅黑" panose="020B0503020204020204" pitchFamily="34" charset="-122"/>
                <a:sym typeface="+mn-ea"/>
              </a:rPr>
              <a:t>其他</a:t>
            </a:r>
            <a:r>
              <a:rPr kumimoji="1" lang="en-US" altLang="zh-CN" sz="1600" dirty="0">
                <a:solidFill>
                  <a:schemeClr val="tx1"/>
                </a:solidFill>
                <a:latin typeface="微软雅黑" panose="020B0503020204020204" pitchFamily="34" charset="-122"/>
                <a:ea typeface="微软雅黑" panose="020B0503020204020204" pitchFamily="34" charset="-122"/>
              </a:rPr>
              <a:t>I</a:t>
            </a:r>
            <a:r>
              <a:rPr kumimoji="1" lang="zh-CN" altLang="en-US" sz="1600" dirty="0">
                <a:solidFill>
                  <a:schemeClr val="tx1"/>
                </a:solidFill>
                <a:latin typeface="微软雅黑" panose="020B0503020204020204" pitchFamily="34" charset="-122"/>
                <a:ea typeface="微软雅黑" panose="020B0503020204020204" pitchFamily="34" charset="-122"/>
              </a:rPr>
              <a:t>类知识产权的，仍需提供佐证材料。我部将与国家知识产权局加大数据共享力度，国内发明专利数据以国知局提供的数据为准。</a:t>
            </a:r>
            <a:endParaRPr kumimoji="1" lang="zh-CN" altLang="en-US" sz="1600" dirty="0">
              <a:solidFill>
                <a:schemeClr val="tx1"/>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dirty="0">
                <a:solidFill>
                  <a:schemeClr val="tx1"/>
                </a:solidFill>
                <a:latin typeface="微软雅黑" panose="020B0503020204020204" pitchFamily="34" charset="-122"/>
                <a:ea typeface="微软雅黑" panose="020B0503020204020204" pitchFamily="34" charset="-122"/>
              </a:rPr>
              <a:t>三是企业需提供会计师事务所出具的审计报告作为财务数据的佐证材料，审计报告需为会计师事务所上传到注册会计师行业统一监管平台（</a:t>
            </a:r>
            <a:r>
              <a:rPr kumimoji="1" lang="en-US" altLang="zh-CN" sz="1600" dirty="0">
                <a:solidFill>
                  <a:schemeClr val="tx1"/>
                </a:solidFill>
                <a:latin typeface="微软雅黑" panose="020B0503020204020204" pitchFamily="34" charset="-122"/>
                <a:ea typeface="微软雅黑" panose="020B0503020204020204" pitchFamily="34" charset="-122"/>
              </a:rPr>
              <a:t>http://acc.mof.gov.cn</a:t>
            </a:r>
            <a:r>
              <a:rPr kumimoji="1" lang="zh-CN" altLang="en-US" sz="1600" dirty="0">
                <a:solidFill>
                  <a:schemeClr val="tx1"/>
                </a:solidFill>
                <a:latin typeface="微软雅黑" panose="020B0503020204020204" pitchFamily="34" charset="-122"/>
                <a:ea typeface="微软雅黑" panose="020B0503020204020204" pitchFamily="34" charset="-122"/>
              </a:rPr>
              <a:t>）</a:t>
            </a:r>
            <a:r>
              <a:rPr kumimoji="1" lang="en-US" altLang="zh-CN" sz="1600" dirty="0">
                <a:solidFill>
                  <a:schemeClr val="tx1"/>
                </a:solidFill>
                <a:latin typeface="微软雅黑" panose="020B0503020204020204" pitchFamily="34" charset="-122"/>
                <a:ea typeface="微软雅黑" panose="020B0503020204020204" pitchFamily="34" charset="-122"/>
              </a:rPr>
              <a:t>报备</a:t>
            </a:r>
            <a:r>
              <a:rPr kumimoji="1" lang="zh-CN" altLang="en-US" sz="1600" dirty="0">
                <a:solidFill>
                  <a:schemeClr val="tx1"/>
                </a:solidFill>
                <a:latin typeface="微软雅黑" panose="020B0503020204020204" pitchFamily="34" charset="-122"/>
                <a:ea typeface="微软雅黑" panose="020B0503020204020204" pitchFamily="34" charset="-122"/>
              </a:rPr>
              <a:t>赋码的电子原件，并填报对应审计报告编码。</a:t>
            </a:r>
            <a:endParaRPr kumimoji="1" lang="en-US" altLang="zh-CN" sz="1600" dirty="0">
              <a:solidFill>
                <a:schemeClr val="tx1"/>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dirty="0">
                <a:latin typeface="微软雅黑" panose="020B0503020204020204" pitchFamily="34" charset="-122"/>
                <a:ea typeface="微软雅黑" panose="020B0503020204020204" pitchFamily="34" charset="-122"/>
              </a:rPr>
              <a:t>四是新增或调整了部分填报项。例如，新增了对企业近三年销售费用、管理费用、营业成本、主营业务成本、负债总额的统计，以及排名前三的主要产品名称、收入总额及其运用的主要</a:t>
            </a:r>
            <a:r>
              <a:rPr kumimoji="1" lang="en-US" altLang="zh-CN" sz="1600" dirty="0">
                <a:latin typeface="微软雅黑" panose="020B0503020204020204" pitchFamily="34" charset="-122"/>
                <a:ea typeface="微软雅黑" panose="020B0503020204020204" pitchFamily="34" charset="-122"/>
              </a:rPr>
              <a:t>Ⅰ</a:t>
            </a:r>
            <a:r>
              <a:rPr kumimoji="1" lang="zh-CN" altLang="en-US" sz="1600" dirty="0">
                <a:latin typeface="微软雅黑" panose="020B0503020204020204" pitchFamily="34" charset="-122"/>
                <a:ea typeface="微软雅黑" panose="020B0503020204020204" pitchFamily="34" charset="-122"/>
              </a:rPr>
              <a:t>类知识产权名称的统计，研发机构建设情况也新增了重点实验室这一类别。同时，将部分比率指标调整为系统自动计算。</a:t>
            </a:r>
            <a:endParaRPr kumimoji="1" lang="en-US" altLang="zh-CN" sz="16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253073" y="2492491"/>
            <a:ext cx="501517" cy="227447"/>
            <a:chOff x="2510735" y="2998053"/>
            <a:chExt cx="235789" cy="216664"/>
          </a:xfrm>
        </p:grpSpPr>
        <p:sp>
          <p:nvSpPr>
            <p:cNvPr id="28" name="矩形 27"/>
            <p:cNvSpPr/>
            <p:nvPr>
              <p:custDataLst>
                <p:tags r:id="rId4"/>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5"/>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6"/>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7"/>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8"/>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常见问题解答</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4" name="îṣľide"/>
          <p:cNvSpPr/>
          <p:nvPr>
            <p:custDataLst>
              <p:tags r:id="rId2"/>
            </p:custDataLst>
          </p:nvPr>
        </p:nvSpPr>
        <p:spPr>
          <a:xfrm>
            <a:off x="820518" y="2530474"/>
            <a:ext cx="11462287" cy="3589655"/>
          </a:xfrm>
          <a:prstGeom prst="round2DiagRect">
            <a:avLst>
              <a:gd name="adj1" fmla="val 8155"/>
              <a:gd name="adj2" fmla="val 0"/>
            </a:avLst>
          </a:prstGeom>
          <a:solidFill>
            <a:schemeClr val="bg1">
              <a:alpha val="60000"/>
            </a:schemeClr>
          </a:solidFill>
          <a:ln cap="rnd" cmpd="dbl">
            <a:solidFill>
              <a:srgbClr val="038FB3"/>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5" name="文本框 4"/>
          <p:cNvSpPr txBox="1"/>
          <p:nvPr>
            <p:custDataLst>
              <p:tags r:id="rId3"/>
            </p:custDataLst>
          </p:nvPr>
        </p:nvSpPr>
        <p:spPr>
          <a:xfrm>
            <a:off x="978535" y="3013828"/>
            <a:ext cx="11042015" cy="2981959"/>
          </a:xfrm>
          <a:prstGeom prst="rect">
            <a:avLst/>
          </a:prstGeom>
          <a:noFill/>
        </p:spPr>
        <p:txBody>
          <a:bodyPr wrap="square" rtlCol="0">
            <a:noAutofit/>
          </a:bodyPr>
          <a:lstStyle/>
          <a:p>
            <a:pPr marL="179705" indent="-179705" algn="l">
              <a:lnSpc>
                <a:spcPct val="150000"/>
              </a:lnSpc>
              <a:buClrTx/>
              <a:buSzTx/>
              <a:buFont typeface="Arial" panose="020B0604020202020204" pitchFamily="34" charset="0"/>
              <a:buChar char="•"/>
            </a:pPr>
            <a:r>
              <a:rPr kumimoji="1" lang="zh-CN" altLang="en-US" sz="1600" b="1" dirty="0">
                <a:solidFill>
                  <a:srgbClr val="0070C0"/>
                </a:solidFill>
                <a:latin typeface="微软雅黑" panose="020B0503020204020204" pitchFamily="34" charset="-122"/>
                <a:ea typeface="微软雅黑" panose="020B0503020204020204" pitchFamily="34" charset="-122"/>
              </a:rPr>
              <a:t>（二）与前几批“小巨人”企业复核工作相比，第三批“小巨人”企业复核组织工作对企业要求有什么新的变化？</a:t>
            </a:r>
            <a:endParaRPr kumimoji="1" lang="zh-CN" altLang="en-US" sz="1600" b="1" dirty="0">
              <a:solidFill>
                <a:srgbClr val="0070C0"/>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b="1" dirty="0">
                <a:solidFill>
                  <a:schemeClr val="tx1"/>
                </a:solidFill>
                <a:latin typeface="微软雅黑" panose="020B0503020204020204" pitchFamily="34" charset="-122"/>
                <a:ea typeface="微软雅黑" panose="020B0503020204020204" pitchFamily="34" charset="-122"/>
              </a:rPr>
              <a:t>答：</a:t>
            </a:r>
            <a:r>
              <a:rPr kumimoji="1" lang="zh-CN" altLang="en-US" sz="1600" dirty="0">
                <a:latin typeface="微软雅黑" panose="020B0503020204020204" pitchFamily="34" charset="-122"/>
                <a:ea typeface="微软雅黑" panose="020B0503020204020204" pitchFamily="34" charset="-122"/>
              </a:rPr>
              <a:t>除与第六批“小巨人”企业申报组织工作变化一致外，本次</a:t>
            </a:r>
            <a:r>
              <a:rPr kumimoji="1" lang="zh-CN" altLang="en-US" sz="1600" dirty="0">
                <a:latin typeface="微软雅黑" panose="020B0503020204020204" pitchFamily="34" charset="-122"/>
                <a:ea typeface="微软雅黑" panose="020B0503020204020204" pitchFamily="34" charset="-122"/>
                <a:sym typeface="+mn-ea"/>
              </a:rPr>
              <a:t>明确提出考虑新冠肺炎疫情影响，第三批复核工作对“近</a:t>
            </a:r>
            <a:r>
              <a:rPr kumimoji="1" lang="en-US" altLang="zh-CN" sz="1600" dirty="0">
                <a:latin typeface="微软雅黑" panose="020B0503020204020204" pitchFamily="34" charset="-122"/>
                <a:ea typeface="微软雅黑" panose="020B0503020204020204" pitchFamily="34" charset="-122"/>
                <a:sym typeface="+mn-ea"/>
              </a:rPr>
              <a:t>2</a:t>
            </a:r>
            <a:r>
              <a:rPr kumimoji="1" lang="zh-CN" altLang="en-US" sz="1600" dirty="0">
                <a:latin typeface="微软雅黑" panose="020B0503020204020204" pitchFamily="34" charset="-122"/>
                <a:ea typeface="微软雅黑" panose="020B0503020204020204" pitchFamily="34" charset="-122"/>
                <a:sym typeface="+mn-ea"/>
              </a:rPr>
              <a:t>年主营业务收入平均增长率不低于</a:t>
            </a:r>
            <a:r>
              <a:rPr kumimoji="1" lang="en-US" altLang="zh-CN" sz="1600" dirty="0">
                <a:latin typeface="微软雅黑" panose="020B0503020204020204" pitchFamily="34" charset="-122"/>
                <a:ea typeface="微软雅黑" panose="020B0503020204020204" pitchFamily="34" charset="-122"/>
                <a:sym typeface="+mn-ea"/>
              </a:rPr>
              <a:t>5%</a:t>
            </a:r>
            <a:r>
              <a:rPr kumimoji="1" lang="zh-CN" altLang="en-US" sz="1600" dirty="0">
                <a:latin typeface="微软雅黑" panose="020B0503020204020204" pitchFamily="34" charset="-122"/>
                <a:ea typeface="微软雅黑" panose="020B0503020204020204" pitchFamily="34" charset="-122"/>
                <a:sym typeface="+mn-ea"/>
              </a:rPr>
              <a:t>”不作要求</a:t>
            </a:r>
            <a:r>
              <a:rPr kumimoji="1" lang="zh-CN" altLang="en-US" sz="1600" dirty="0">
                <a:solidFill>
                  <a:schemeClr val="tx1"/>
                </a:solidFill>
                <a:latin typeface="微软雅黑" panose="020B0503020204020204" pitchFamily="34" charset="-122"/>
                <a:ea typeface="微软雅黑" panose="020B0503020204020204" pitchFamily="34" charset="-122"/>
              </a:rPr>
              <a:t>。</a:t>
            </a:r>
            <a:endParaRPr kumimoji="1" lang="en-US" altLang="zh-CN" sz="1600" dirty="0">
              <a:solidFill>
                <a:schemeClr val="tx1"/>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endParaRPr kumimoji="1" lang="en-US" altLang="zh-CN" sz="1600" dirty="0">
              <a:solidFill>
                <a:schemeClr val="tx1"/>
              </a:solidFill>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kumimoji="1" lang="en-US" altLang="zh-CN" sz="1600" b="1" dirty="0">
                <a:solidFill>
                  <a:srgbClr val="0070C0"/>
                </a:solidFill>
                <a:latin typeface="微软雅黑" panose="020B0503020204020204" pitchFamily="34" charset="-122"/>
                <a:ea typeface="微软雅黑" panose="020B0503020204020204" pitchFamily="34" charset="-122"/>
                <a:sym typeface="+mn-ea"/>
              </a:rPr>
              <a:t>（</a:t>
            </a:r>
            <a:r>
              <a:rPr kumimoji="1" lang="zh-CN" altLang="en-US" sz="1600" b="1" dirty="0">
                <a:solidFill>
                  <a:srgbClr val="0070C0"/>
                </a:solidFill>
                <a:latin typeface="微软雅黑" panose="020B0503020204020204" pitchFamily="34" charset="-122"/>
                <a:ea typeface="微软雅黑" panose="020B0503020204020204" pitchFamily="34" charset="-122"/>
                <a:sym typeface="+mn-ea"/>
              </a:rPr>
              <a:t>三</a:t>
            </a:r>
            <a:r>
              <a:rPr kumimoji="1" lang="en-US" altLang="zh-CN" sz="1600" b="1" dirty="0">
                <a:solidFill>
                  <a:srgbClr val="0070C0"/>
                </a:solidFill>
                <a:latin typeface="微软雅黑" panose="020B0503020204020204" pitchFamily="34" charset="-122"/>
                <a:ea typeface="微软雅黑" panose="020B0503020204020204" pitchFamily="34" charset="-122"/>
                <a:sym typeface="+mn-ea"/>
              </a:rPr>
              <a:t>）</a:t>
            </a:r>
            <a:r>
              <a:rPr kumimoji="1" lang="en-US" altLang="zh-CN" sz="1600" b="1" dirty="0" err="1">
                <a:solidFill>
                  <a:srgbClr val="0070C0"/>
                </a:solidFill>
                <a:latin typeface="微软雅黑" panose="020B0503020204020204" pitchFamily="34" charset="-122"/>
                <a:ea typeface="微软雅黑" panose="020B0503020204020204" pitchFamily="34" charset="-122"/>
                <a:sym typeface="+mn-ea"/>
              </a:rPr>
              <a:t>在认定遴选过程中，是否区分所有制</a:t>
            </a:r>
            <a:r>
              <a:rPr kumimoji="1" lang="en-US" altLang="zh-CN" sz="1600" b="1" dirty="0">
                <a:solidFill>
                  <a:srgbClr val="0070C0"/>
                </a:solidFill>
                <a:latin typeface="微软雅黑" panose="020B0503020204020204" pitchFamily="34" charset="-122"/>
                <a:ea typeface="微软雅黑" panose="020B0503020204020204" pitchFamily="34" charset="-122"/>
                <a:sym typeface="+mn-ea"/>
              </a:rPr>
              <a:t>？</a:t>
            </a:r>
            <a:endParaRPr kumimoji="1" lang="en-US" altLang="zh-CN" sz="1600" b="1" dirty="0">
              <a:solidFill>
                <a:srgbClr val="0070C0"/>
              </a:solidFill>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kumimoji="1" lang="zh-CN" altLang="en-US" sz="1600" b="1" dirty="0">
                <a:latin typeface="微软雅黑" panose="020B0503020204020204" pitchFamily="34" charset="-122"/>
                <a:ea typeface="微软雅黑" panose="020B0503020204020204" pitchFamily="34" charset="-122"/>
                <a:sym typeface="+mn-ea"/>
              </a:rPr>
              <a:t>答：</a:t>
            </a:r>
            <a:r>
              <a:rPr kumimoji="1" lang="zh-CN" altLang="en-US" sz="1600" dirty="0">
                <a:latin typeface="微软雅黑" panose="020B0503020204020204" pitchFamily="34" charset="-122"/>
                <a:ea typeface="微软雅黑" panose="020B0503020204020204" pitchFamily="34" charset="-122"/>
                <a:sym typeface="+mn-ea"/>
              </a:rPr>
              <a:t>优质中小企业培育坚持开放原则，所有在中华人民共和国境内工商注册登记、具有独立法人资格，符合《中小企业划型标准规定》的企业，不区分所有制，都可以申报。认定遴选过程中，坚持统一标准，对各类中小企业一视同仁。</a:t>
            </a:r>
            <a:endParaRPr kumimoji="1" lang="zh-CN" altLang="en-US" sz="1600" dirty="0">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endParaRPr kumimoji="1" lang="zh-CN" altLang="en-US" sz="1600" dirty="0">
              <a:solidFill>
                <a:schemeClr val="tx1"/>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253073" y="2618221"/>
            <a:ext cx="501517" cy="227447"/>
            <a:chOff x="2510735" y="2998053"/>
            <a:chExt cx="235789" cy="216664"/>
          </a:xfrm>
        </p:grpSpPr>
        <p:sp>
          <p:nvSpPr>
            <p:cNvPr id="28" name="矩形 27"/>
            <p:cNvSpPr/>
            <p:nvPr>
              <p:custDataLst>
                <p:tags r:id="rId4"/>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5"/>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6"/>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7"/>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8"/>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常见问题解答</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4" name="îṣľide"/>
          <p:cNvSpPr/>
          <p:nvPr>
            <p:custDataLst>
              <p:tags r:id="rId2"/>
            </p:custDataLst>
          </p:nvPr>
        </p:nvSpPr>
        <p:spPr>
          <a:xfrm>
            <a:off x="820419" y="2520950"/>
            <a:ext cx="11466197" cy="3599177"/>
          </a:xfrm>
          <a:prstGeom prst="round2DiagRect">
            <a:avLst>
              <a:gd name="adj1" fmla="val 8155"/>
              <a:gd name="adj2" fmla="val 0"/>
            </a:avLst>
          </a:prstGeom>
          <a:solidFill>
            <a:schemeClr val="bg1">
              <a:alpha val="60000"/>
            </a:schemeClr>
          </a:solidFill>
          <a:ln cap="rnd" cmpd="dbl">
            <a:solidFill>
              <a:srgbClr val="038FB3"/>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grpSp>
        <p:nvGrpSpPr>
          <p:cNvPr id="14" name="组合 13"/>
          <p:cNvGrpSpPr/>
          <p:nvPr/>
        </p:nvGrpSpPr>
        <p:grpSpPr>
          <a:xfrm>
            <a:off x="4256883" y="2608696"/>
            <a:ext cx="501517" cy="227447"/>
            <a:chOff x="2510735" y="2998053"/>
            <a:chExt cx="235789" cy="216664"/>
          </a:xfrm>
        </p:grpSpPr>
        <p:sp>
          <p:nvSpPr>
            <p:cNvPr id="28" name="矩形 27"/>
            <p:cNvSpPr/>
            <p:nvPr>
              <p:custDataLst>
                <p:tags r:id="rId3"/>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4"/>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5"/>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6"/>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custDataLst>
              <p:tags r:id="rId7"/>
            </p:custDataLst>
          </p:nvPr>
        </p:nvSpPr>
        <p:spPr>
          <a:xfrm>
            <a:off x="894080" y="2882812"/>
            <a:ext cx="11304270" cy="3215481"/>
          </a:xfrm>
          <a:prstGeom prst="rect">
            <a:avLst/>
          </a:prstGeom>
          <a:noFill/>
        </p:spPr>
        <p:txBody>
          <a:bodyPr wrap="square" rtlCol="0">
            <a:noAutofit/>
          </a:bodyPr>
          <a:lstStyle/>
          <a:p>
            <a:pPr marL="179705" indent="-179705" algn="l">
              <a:lnSpc>
                <a:spcPct val="150000"/>
              </a:lnSpc>
              <a:buClrTx/>
              <a:buSzTx/>
              <a:buFont typeface="Arial" panose="020B0604020202020204" pitchFamily="34" charset="0"/>
              <a:buChar char="•"/>
            </a:pPr>
            <a:r>
              <a:rPr kumimoji="1" lang="zh-CN" altLang="en-US" sz="1600" b="1" dirty="0">
                <a:solidFill>
                  <a:srgbClr val="0070C0"/>
                </a:solidFill>
                <a:latin typeface="微软雅黑" panose="020B0503020204020204" pitchFamily="34" charset="-122"/>
                <a:ea typeface="微软雅黑" panose="020B0503020204020204" pitchFamily="34" charset="-122"/>
                <a:sym typeface="+mn-ea"/>
              </a:rPr>
              <a:t>（四）不接收第三方机构的证明，企业该如何说明自己的</a:t>
            </a:r>
            <a:r>
              <a:rPr kumimoji="1" lang="en-US" altLang="zh-CN" sz="1600" b="1" dirty="0">
                <a:solidFill>
                  <a:srgbClr val="0070C0"/>
                </a:solidFill>
                <a:latin typeface="微软雅黑" panose="020B0503020204020204" pitchFamily="34" charset="-122"/>
                <a:ea typeface="微软雅黑" panose="020B0503020204020204" pitchFamily="34" charset="-122"/>
                <a:sym typeface="+mn-ea"/>
              </a:rPr>
              <a:t>细分市场占有率</a:t>
            </a:r>
            <a:r>
              <a:rPr kumimoji="1" lang="zh-CN" altLang="en-US" sz="1600" b="1" dirty="0">
                <a:solidFill>
                  <a:srgbClr val="0070C0"/>
                </a:solidFill>
                <a:latin typeface="微软雅黑" panose="020B0503020204020204" pitchFamily="34" charset="-122"/>
                <a:ea typeface="微软雅黑" panose="020B0503020204020204" pitchFamily="34" charset="-122"/>
                <a:sym typeface="+mn-ea"/>
              </a:rPr>
              <a:t>？</a:t>
            </a:r>
            <a:endParaRPr kumimoji="1" lang="en-US" altLang="zh-CN" sz="1600" b="1" dirty="0">
              <a:solidFill>
                <a:srgbClr val="0070C0"/>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r>
              <a:rPr kumimoji="1" lang="zh-CN" altLang="en-US" sz="1600" b="1" dirty="0">
                <a:solidFill>
                  <a:schemeClr val="tx1"/>
                </a:solidFill>
                <a:latin typeface="微软雅黑" panose="020B0503020204020204" pitchFamily="34" charset="-122"/>
                <a:ea typeface="微软雅黑" panose="020B0503020204020204" pitchFamily="34" charset="-122"/>
                <a:sym typeface="+mn-ea"/>
              </a:rPr>
              <a:t>答：</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企业提供有出处的数据，符合实际、逻辑合理即可。这里的数据，可以是具体数值，也可以是某一量值，能说明细分市场占有率大于</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10%</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即可。</a:t>
            </a:r>
            <a:endParaRPr kumimoji="1" lang="zh-CN" altLang="en-US" sz="1600" dirty="0">
              <a:solidFill>
                <a:schemeClr val="tx1"/>
              </a:solidFill>
              <a:latin typeface="微软雅黑" panose="020B0503020204020204" pitchFamily="34" charset="-122"/>
              <a:ea typeface="微软雅黑" panose="020B0503020204020204" pitchFamily="34" charset="-122"/>
              <a:sym typeface="+mn-ea"/>
            </a:endParaRPr>
          </a:p>
          <a:p>
            <a:pPr marL="179705" indent="-179705" algn="l">
              <a:lnSpc>
                <a:spcPct val="150000"/>
              </a:lnSpc>
              <a:buClrTx/>
              <a:buSzTx/>
              <a:buFont typeface="Arial" panose="020B0604020202020204" pitchFamily="34" charset="0"/>
              <a:buChar char="•"/>
            </a:pPr>
            <a:endParaRPr kumimoji="1" lang="zh-CN" altLang="en-US" sz="1600" dirty="0">
              <a:solidFill>
                <a:schemeClr val="tx1"/>
              </a:solidFill>
              <a:latin typeface="微软雅黑" panose="020B0503020204020204" pitchFamily="34" charset="-122"/>
              <a:ea typeface="微软雅黑" panose="020B0503020204020204" pitchFamily="34" charset="-122"/>
              <a:sym typeface="+mn-ea"/>
            </a:endParaRPr>
          </a:p>
          <a:p>
            <a:pPr marL="179705" indent="-179705">
              <a:lnSpc>
                <a:spcPct val="150000"/>
              </a:lnSpc>
              <a:buFont typeface="Arial" panose="020B0604020202020204" pitchFamily="34" charset="0"/>
              <a:buChar char="•"/>
            </a:pPr>
            <a:r>
              <a:rPr kumimoji="1" lang="zh-CN" altLang="en-US" sz="1600" b="1" dirty="0">
                <a:solidFill>
                  <a:srgbClr val="0070C0"/>
                </a:solidFill>
                <a:latin typeface="微软雅黑" panose="020B0503020204020204" pitchFamily="34" charset="-122"/>
                <a:ea typeface="微软雅黑" panose="020B0503020204020204" pitchFamily="34" charset="-122"/>
                <a:sym typeface="+mn-ea"/>
              </a:rPr>
              <a:t>（五）对通过认定的，怎么证明是“小巨人”企业？</a:t>
            </a:r>
            <a:endParaRPr kumimoji="1" lang="zh-CN" altLang="en-US" sz="1600" b="1" dirty="0">
              <a:solidFill>
                <a:srgbClr val="0070C0"/>
              </a:solidFill>
              <a:latin typeface="微软雅黑" panose="020B0503020204020204" pitchFamily="34" charset="-122"/>
              <a:ea typeface="微软雅黑" panose="020B0503020204020204" pitchFamily="34" charset="-122"/>
              <a:sym typeface="+mn-ea"/>
            </a:endParaRPr>
          </a:p>
          <a:p>
            <a:pPr marL="179705" indent="-179705" algn="l">
              <a:lnSpc>
                <a:spcPct val="150000"/>
              </a:lnSpc>
              <a:buClrTx/>
              <a:buSzTx/>
              <a:buFont typeface="Arial" panose="020B0604020202020204" pitchFamily="34" charset="0"/>
              <a:buChar char="•"/>
            </a:pPr>
            <a:r>
              <a:rPr kumimoji="1" lang="zh-CN" altLang="en-US" sz="1600" b="1" dirty="0">
                <a:latin typeface="微软雅黑" panose="020B0503020204020204" pitchFamily="34" charset="-122"/>
                <a:ea typeface="微软雅黑" panose="020B0503020204020204" pitchFamily="34" charset="-122"/>
                <a:sym typeface="+mn-ea"/>
              </a:rPr>
              <a:t>答：</a:t>
            </a:r>
            <a:r>
              <a:rPr kumimoji="1" lang="zh-CN" altLang="en-US" sz="1600" dirty="0">
                <a:latin typeface="微软雅黑" panose="020B0503020204020204" pitchFamily="34" charset="-122"/>
                <a:ea typeface="微软雅黑" panose="020B0503020204020204" pitchFamily="34" charset="-122"/>
                <a:sym typeface="+mn-ea"/>
              </a:rPr>
              <a:t>企业可以登录优质中小企业梯度培育平台，平台上的“企业信息”栏可查询企业是否是“小巨人”企业。</a:t>
            </a:r>
            <a:endParaRPr kumimoji="1" lang="en-US" altLang="zh-CN" sz="1600" dirty="0">
              <a:latin typeface="微软雅黑" panose="020B0503020204020204" pitchFamily="34" charset="-122"/>
              <a:ea typeface="微软雅黑" panose="020B0503020204020204" pitchFamily="34" charset="-122"/>
              <a:sym typeface="+mn-ea"/>
            </a:endParaRPr>
          </a:p>
          <a:p>
            <a:pPr marL="179705" indent="-179705" algn="l">
              <a:lnSpc>
                <a:spcPct val="150000"/>
              </a:lnSpc>
              <a:buClrTx/>
              <a:buSzTx/>
              <a:buFont typeface="Arial" panose="020B0604020202020204" pitchFamily="34" charset="0"/>
              <a:buChar char="•"/>
            </a:pPr>
            <a:endParaRPr kumimoji="1" lang="en-US" altLang="zh-CN" sz="1600" b="1" dirty="0">
              <a:solidFill>
                <a:srgbClr val="0070C0"/>
              </a:solidFill>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endParaRPr kumimoji="1" lang="zh-CN" altLang="en-US" sz="1600" dirty="0">
              <a:latin typeface="微软雅黑" panose="020B0503020204020204" pitchFamily="34" charset="-122"/>
              <a:ea typeface="微软雅黑" panose="020B0503020204020204" pitchFamily="34" charset="-122"/>
              <a:sym typeface="+mn-ea"/>
            </a:endParaRPr>
          </a:p>
        </p:txBody>
      </p:sp>
    </p:spTree>
    <p:custDataLst>
      <p:tags r:id="rId8"/>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custDataLst>
              <p:tags r:id="rId1"/>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常见问题解答</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4" name="îṣľide"/>
          <p:cNvSpPr/>
          <p:nvPr>
            <p:custDataLst>
              <p:tags r:id="rId2"/>
            </p:custDataLst>
          </p:nvPr>
        </p:nvSpPr>
        <p:spPr>
          <a:xfrm>
            <a:off x="820420" y="2320924"/>
            <a:ext cx="11462385" cy="4302118"/>
          </a:xfrm>
          <a:prstGeom prst="round2DiagRect">
            <a:avLst>
              <a:gd name="adj1" fmla="val 8155"/>
              <a:gd name="adj2" fmla="val 0"/>
            </a:avLst>
          </a:prstGeom>
          <a:solidFill>
            <a:schemeClr val="bg1">
              <a:alpha val="60000"/>
            </a:schemeClr>
          </a:solidFill>
          <a:ln cap="rnd" cmpd="dbl">
            <a:solidFill>
              <a:srgbClr val="038FB3"/>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5" name="文本框 4"/>
          <p:cNvSpPr txBox="1"/>
          <p:nvPr>
            <p:custDataLst>
              <p:tags r:id="rId3"/>
            </p:custDataLst>
          </p:nvPr>
        </p:nvSpPr>
        <p:spPr>
          <a:xfrm>
            <a:off x="890270" y="2243455"/>
            <a:ext cx="11304270" cy="4457065"/>
          </a:xfrm>
          <a:prstGeom prst="rect">
            <a:avLst/>
          </a:prstGeom>
          <a:noFill/>
        </p:spPr>
        <p:txBody>
          <a:bodyPr wrap="square" rtlCol="0">
            <a:noAutofit/>
          </a:bodyPr>
          <a:lstStyle/>
          <a:p>
            <a:pPr marL="179705" indent="-179705" algn="l">
              <a:lnSpc>
                <a:spcPct val="150000"/>
              </a:lnSpc>
              <a:buClrTx/>
              <a:buSzTx/>
              <a:buFont typeface="Arial" panose="020B0604020202020204" pitchFamily="34" charset="0"/>
              <a:buChar char="•"/>
            </a:pPr>
            <a:endParaRPr kumimoji="1" lang="zh-CN" altLang="en-US" sz="1600" dirty="0">
              <a:latin typeface="微软雅黑" panose="020B0503020204020204" pitchFamily="34" charset="-122"/>
              <a:ea typeface="微软雅黑" panose="020B0503020204020204" pitchFamily="34" charset="-122"/>
              <a:sym typeface="+mn-ea"/>
            </a:endParaRPr>
          </a:p>
          <a:p>
            <a:pPr marL="179705" indent="-179705" algn="l">
              <a:lnSpc>
                <a:spcPct val="150000"/>
              </a:lnSpc>
              <a:buClrTx/>
              <a:buSzTx/>
              <a:buFont typeface="Arial" panose="020B0604020202020204" pitchFamily="34" charset="0"/>
              <a:buChar char="•"/>
            </a:pPr>
            <a:r>
              <a:rPr kumimoji="1" lang="zh-CN" altLang="en-US" sz="1600" b="1" dirty="0">
                <a:solidFill>
                  <a:srgbClr val="0070C0"/>
                </a:solidFill>
                <a:latin typeface="微软雅黑" panose="020B0503020204020204" pitchFamily="34" charset="-122"/>
                <a:ea typeface="微软雅黑" panose="020B0503020204020204" pitchFamily="34" charset="-122"/>
                <a:sym typeface="+mn-ea"/>
              </a:rPr>
              <a:t>（六）“小巨人”企业审核时是否搞区域平衡？</a:t>
            </a:r>
            <a:endParaRPr kumimoji="1" lang="en-US" altLang="zh-CN" sz="1600" b="1" dirty="0">
              <a:solidFill>
                <a:srgbClr val="0070C0"/>
              </a:solidFill>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kumimoji="1" lang="zh-CN" altLang="en-US" sz="1600" b="1" dirty="0">
                <a:latin typeface="微软雅黑" panose="020B0503020204020204" pitchFamily="34" charset="-122"/>
                <a:ea typeface="微软雅黑" panose="020B0503020204020204" pitchFamily="34" charset="-122"/>
                <a:sym typeface="+mn-ea"/>
              </a:rPr>
              <a:t>答：</a:t>
            </a:r>
            <a:r>
              <a:rPr kumimoji="1" lang="zh-CN" altLang="en-US" sz="1600" dirty="0">
                <a:latin typeface="微软雅黑" panose="020B0503020204020204" pitchFamily="34" charset="-122"/>
                <a:ea typeface="微软雅黑" panose="020B0503020204020204" pitchFamily="34" charset="-122"/>
                <a:sym typeface="+mn-ea"/>
              </a:rPr>
              <a:t>“小巨人”企业审核坚持同一标准，</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一把尺子量到底</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，不搞区域平衡。</a:t>
            </a:r>
            <a:endParaRPr kumimoji="1" lang="en-US" altLang="zh-CN" sz="1600" b="1" dirty="0">
              <a:solidFill>
                <a:srgbClr val="0070C0"/>
              </a:solidFill>
              <a:latin typeface="微软雅黑" panose="020B0503020204020204" pitchFamily="34" charset="-122"/>
              <a:ea typeface="微软雅黑" panose="020B0503020204020204" pitchFamily="34" charset="-122"/>
            </a:endParaRPr>
          </a:p>
          <a:p>
            <a:pPr marL="179705" indent="-179705" algn="l">
              <a:lnSpc>
                <a:spcPct val="150000"/>
              </a:lnSpc>
              <a:buClrTx/>
              <a:buSzTx/>
              <a:buFont typeface="Arial" panose="020B0604020202020204" pitchFamily="34" charset="0"/>
              <a:buChar char="•"/>
            </a:pPr>
            <a:endParaRPr kumimoji="1" lang="zh-CN" altLang="en-US" sz="1600" b="1" dirty="0">
              <a:solidFill>
                <a:srgbClr val="0070C0"/>
              </a:solidFill>
              <a:latin typeface="微软雅黑" panose="020B0503020204020204" pitchFamily="34" charset="-122"/>
              <a:ea typeface="微软雅黑" panose="020B0503020204020204" pitchFamily="34" charset="-122"/>
              <a:sym typeface="+mn-ea"/>
            </a:endParaRPr>
          </a:p>
          <a:p>
            <a:pPr marL="179705" indent="-179705" algn="l">
              <a:lnSpc>
                <a:spcPct val="150000"/>
              </a:lnSpc>
              <a:buClrTx/>
              <a:buSzTx/>
              <a:buFont typeface="Arial" panose="020B0604020202020204" pitchFamily="34" charset="0"/>
              <a:buChar char="•"/>
            </a:pPr>
            <a:r>
              <a:rPr kumimoji="1" lang="zh-CN" altLang="en-US" sz="1600" b="1" dirty="0">
                <a:solidFill>
                  <a:srgbClr val="0070C0"/>
                </a:solidFill>
                <a:latin typeface="微软雅黑" panose="020B0503020204020204" pitchFamily="34" charset="-122"/>
                <a:ea typeface="微软雅黑" panose="020B0503020204020204" pitchFamily="34" charset="-122"/>
                <a:sym typeface="+mn-ea"/>
              </a:rPr>
              <a:t>（七）有中介机构说认识评审专家，保过，可信吗？</a:t>
            </a:r>
            <a:endParaRPr kumimoji="1" lang="en-US" altLang="zh-CN" sz="1600" b="1" dirty="0">
              <a:solidFill>
                <a:srgbClr val="0070C0"/>
              </a:solidFill>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kumimoji="1" lang="zh-CN" altLang="en-US" sz="1600" b="1" dirty="0">
                <a:latin typeface="微软雅黑" panose="020B0503020204020204" pitchFamily="34" charset="-122"/>
                <a:ea typeface="微软雅黑" panose="020B0503020204020204" pitchFamily="34" charset="-122"/>
                <a:sym typeface="+mn-ea"/>
              </a:rPr>
              <a:t>答：</a:t>
            </a:r>
            <a:r>
              <a:rPr kumimoji="1" lang="zh-CN" altLang="en-US" sz="1600" dirty="0">
                <a:latin typeface="微软雅黑" panose="020B0503020204020204" pitchFamily="34" charset="-122"/>
                <a:ea typeface="微软雅黑" panose="020B0503020204020204" pitchFamily="34" charset="-122"/>
                <a:sym typeface="+mn-ea"/>
              </a:rPr>
              <a:t>申请认定工作没有和任何中介机构合作，企业不得通过中介机构来申请。中介机构的申请材料包装痕迹明显，反而这类企业专家会重点审、严格审。申报过程中，我们一方面通过政策解读来帮助大家理解申报，地方中小企业主管部门也会组织力量，为企业提供免费的申报服务；另一方面也会在申报系统中对每项填报内容逐一解释。各项要求清晰明了，程序材料也简单，企业完全能够自主申报。此外，我们在审核中加入了</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双随机</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盲审</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等机制，坚决堵住各种风险漏洞，确保审核公平公正，请企业不传谣不信谣，也不要被一些所谓的</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包装</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保过</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认识内部人员</a:t>
            </a:r>
            <a:r>
              <a:rPr kumimoji="1" lang="en-US" altLang="zh-CN" sz="1600" dirty="0">
                <a:latin typeface="微软雅黑" panose="020B0503020204020204" pitchFamily="34" charset="-122"/>
                <a:ea typeface="微软雅黑" panose="020B0503020204020204" pitchFamily="34" charset="-122"/>
                <a:sym typeface="+mn-ea"/>
              </a:rPr>
              <a:t>”</a:t>
            </a:r>
            <a:r>
              <a:rPr kumimoji="1" lang="zh-CN" altLang="en-US" sz="1600" dirty="0">
                <a:latin typeface="微软雅黑" panose="020B0503020204020204" pitchFamily="34" charset="-122"/>
                <a:ea typeface="微软雅黑" panose="020B0503020204020204" pitchFamily="34" charset="-122"/>
                <a:sym typeface="+mn-ea"/>
              </a:rPr>
              <a:t>等谣言所骗。我们欢迎企业举报这类违规行为，举报邮箱为：</a:t>
            </a:r>
            <a:r>
              <a:rPr kumimoji="1" lang="en-US" altLang="zh-CN" sz="1600" dirty="0">
                <a:latin typeface="微软雅黑" panose="020B0503020204020204" pitchFamily="34" charset="-122"/>
                <a:ea typeface="微软雅黑" panose="020B0503020204020204" pitchFamily="34" charset="-122"/>
                <a:sym typeface="+mn-ea"/>
              </a:rPr>
              <a:t>zjtx@miit.gov.cn</a:t>
            </a:r>
            <a:r>
              <a:rPr kumimoji="1" lang="zh-CN" altLang="en-US" sz="1600" dirty="0">
                <a:latin typeface="微软雅黑" panose="020B0503020204020204" pitchFamily="34" charset="-122"/>
                <a:ea typeface="微软雅黑" panose="020B0503020204020204" pitchFamily="34" charset="-122"/>
                <a:sym typeface="+mn-ea"/>
              </a:rPr>
              <a:t>。如企业遇到不法中介，也可依法向当地市场监管或公安部门举报。</a:t>
            </a:r>
            <a:endParaRPr kumimoji="1" lang="en-US" altLang="zh-CN" sz="1600" b="1" dirty="0">
              <a:solidFill>
                <a:srgbClr val="0070C0"/>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p:cNvSpPr>
            <a:spLocks noChangeArrowheads="1"/>
          </p:cNvSpPr>
          <p:nvPr/>
        </p:nvSpPr>
        <p:spPr bwMode="auto">
          <a:xfrm>
            <a:off x="2749182" y="2990850"/>
            <a:ext cx="6907286"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800" dirty="0">
                <a:solidFill>
                  <a:schemeClr val="accent1">
                    <a:lumMod val="50000"/>
                  </a:schemeClr>
                </a:solidFill>
                <a:latin typeface="微软雅黑" panose="020B0503020204020204" pitchFamily="34" charset="-122"/>
                <a:ea typeface="微软雅黑" panose="020B0503020204020204" pitchFamily="34" charset="-122"/>
              </a:rPr>
              <a:t>感</a:t>
            </a:r>
            <a:r>
              <a:rPr lang="en-US" altLang="zh-CN" sz="8800" dirty="0">
                <a:solidFill>
                  <a:schemeClr val="accent1">
                    <a:lumMod val="50000"/>
                  </a:schemeClr>
                </a:solidFill>
                <a:latin typeface="微软雅黑" panose="020B0503020204020204" pitchFamily="34" charset="-122"/>
                <a:ea typeface="微软雅黑" panose="020B0503020204020204" pitchFamily="34" charset="-122"/>
              </a:rPr>
              <a:t> </a:t>
            </a:r>
            <a:r>
              <a:rPr lang="zh-CN" altLang="en-US" sz="8800" dirty="0">
                <a:solidFill>
                  <a:schemeClr val="accent1">
                    <a:lumMod val="50000"/>
                  </a:schemeClr>
                </a:solidFill>
                <a:latin typeface="微软雅黑" panose="020B0503020204020204" pitchFamily="34" charset="-122"/>
                <a:ea typeface="微软雅黑" panose="020B0503020204020204" pitchFamily="34" charset="-122"/>
              </a:rPr>
              <a:t>谢 倾 听 </a:t>
            </a:r>
            <a:endParaRPr lang="zh-CN" altLang="en-US" sz="88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561074" y="1508814"/>
            <a:ext cx="8389865" cy="542925"/>
          </a:xfrm>
          <a:prstGeom prst="rect">
            <a:avLst/>
          </a:prstGeom>
        </p:spPr>
        <p:txBody>
          <a:bodyPr wrap="square">
            <a:spAutoFit/>
          </a:bodyPr>
          <a:lstStyle/>
          <a:p>
            <a:pPr>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工作程序</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24" name="任意多边形 23"/>
          <p:cNvSpPr/>
          <p:nvPr>
            <p:custDataLst>
              <p:tags r:id="rId2"/>
            </p:custDataLst>
          </p:nvPr>
        </p:nvSpPr>
        <p:spPr>
          <a:xfrm>
            <a:off x="4166715" y="2204860"/>
            <a:ext cx="7858255" cy="1260000"/>
          </a:xfrm>
          <a:custGeom>
            <a:avLst/>
            <a:gdLst>
              <a:gd name="adj" fmla="val 1098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616" h="2179">
                <a:moveTo>
                  <a:pt x="243" y="0"/>
                </a:moveTo>
                <a:lnTo>
                  <a:pt x="11051" y="0"/>
                </a:lnTo>
                <a:cubicBezTo>
                  <a:pt x="11055" y="0"/>
                  <a:pt x="11059" y="0"/>
                  <a:pt x="11063" y="0"/>
                </a:cubicBezTo>
                <a:lnTo>
                  <a:pt x="11073" y="1"/>
                </a:lnTo>
                <a:lnTo>
                  <a:pt x="16373" y="1"/>
                </a:lnTo>
                <a:cubicBezTo>
                  <a:pt x="16507" y="1"/>
                  <a:pt x="16616" y="108"/>
                  <a:pt x="16616" y="241"/>
                </a:cubicBezTo>
                <a:lnTo>
                  <a:pt x="16616" y="1939"/>
                </a:lnTo>
                <a:cubicBezTo>
                  <a:pt x="16616" y="2072"/>
                  <a:pt x="16507" y="2179"/>
                  <a:pt x="16373" y="2179"/>
                </a:cubicBezTo>
                <a:lnTo>
                  <a:pt x="5565" y="2179"/>
                </a:lnTo>
                <a:cubicBezTo>
                  <a:pt x="5561" y="2179"/>
                  <a:pt x="5557" y="2179"/>
                  <a:pt x="5553" y="2179"/>
                </a:cubicBezTo>
                <a:lnTo>
                  <a:pt x="5543" y="2178"/>
                </a:lnTo>
                <a:lnTo>
                  <a:pt x="243" y="2178"/>
                </a:lnTo>
                <a:cubicBezTo>
                  <a:pt x="109" y="2178"/>
                  <a:pt x="0" y="2071"/>
                  <a:pt x="0" y="1938"/>
                </a:cubicBezTo>
                <a:lnTo>
                  <a:pt x="0" y="1688"/>
                </a:lnTo>
                <a:lnTo>
                  <a:pt x="27" y="1692"/>
                </a:lnTo>
                <a:cubicBezTo>
                  <a:pt x="58" y="1697"/>
                  <a:pt x="90" y="1700"/>
                  <a:pt x="123" y="1700"/>
                </a:cubicBezTo>
                <a:cubicBezTo>
                  <a:pt x="468" y="1700"/>
                  <a:pt x="747" y="1424"/>
                  <a:pt x="747" y="1083"/>
                </a:cubicBezTo>
                <a:cubicBezTo>
                  <a:pt x="747" y="743"/>
                  <a:pt x="468" y="467"/>
                  <a:pt x="123" y="467"/>
                </a:cubicBezTo>
                <a:cubicBezTo>
                  <a:pt x="90" y="467"/>
                  <a:pt x="58" y="470"/>
                  <a:pt x="27" y="475"/>
                </a:cubicBezTo>
                <a:lnTo>
                  <a:pt x="0" y="478"/>
                </a:lnTo>
                <a:lnTo>
                  <a:pt x="0" y="240"/>
                </a:lnTo>
                <a:cubicBezTo>
                  <a:pt x="0" y="107"/>
                  <a:pt x="109" y="0"/>
                  <a:pt x="243" y="0"/>
                </a:cubicBezTo>
                <a:close/>
              </a:path>
            </a:pathLst>
          </a:custGeom>
          <a:solidFill>
            <a:schemeClr val="tx1">
              <a:lumMod val="30000"/>
              <a:lumOff val="70000"/>
              <a:alpha val="20000"/>
            </a:schemeClr>
          </a:solidFill>
          <a:ln w="6350">
            <a:solidFill>
              <a:schemeClr val="lt1">
                <a:lumMod val="10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03580" tIns="167005" rIns="504190" bIns="167005" rtlCol="0" anchor="ctr">
            <a:noAutofit/>
          </a:bodyPr>
          <a:lstStyle/>
          <a:p>
            <a:pPr marL="0" algn="just" rtl="0" eaLnBrk="1" latinLnBrk="0" hangingPunct="1">
              <a:lnSpc>
                <a:spcPct val="130000"/>
              </a:lnSpc>
              <a:spcBef>
                <a:spcPts val="0"/>
              </a:spcBef>
              <a:spcAft>
                <a:spcPts val="0"/>
              </a:spcAft>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工业和信息化部向各省、自治区、直辖市及计划单列市、新疆生产建设兵团中小企业主管部门</a:t>
            </a: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（以下简称省级中小企业主管部门）</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印发《通知》，启动培育公告工作。</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椭圆 24"/>
          <p:cNvSpPr/>
          <p:nvPr>
            <p:custDataLst>
              <p:tags r:id="rId3"/>
            </p:custDataLst>
          </p:nvPr>
        </p:nvSpPr>
        <p:spPr>
          <a:xfrm>
            <a:off x="3982744" y="2593512"/>
            <a:ext cx="482696" cy="482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b="1">
                <a:latin typeface="+mn-ea"/>
                <a:cs typeface="+mn-ea"/>
                <a:sym typeface="+mn-ea"/>
              </a:rPr>
              <a:t>01</a:t>
            </a:r>
            <a:endParaRPr lang="en-US" altLang="zh-CN" b="1">
              <a:latin typeface="+mn-ea"/>
              <a:cs typeface="+mn-ea"/>
              <a:sym typeface="+mn-ea"/>
            </a:endParaRPr>
          </a:p>
        </p:txBody>
      </p:sp>
      <p:sp>
        <p:nvSpPr>
          <p:cNvPr id="26" name="任意多边形 25"/>
          <p:cNvSpPr/>
          <p:nvPr>
            <p:custDataLst>
              <p:tags r:id="rId4"/>
            </p:custDataLst>
          </p:nvPr>
        </p:nvSpPr>
        <p:spPr>
          <a:xfrm>
            <a:off x="4166870" y="3621405"/>
            <a:ext cx="7858125" cy="1685290"/>
          </a:xfrm>
          <a:custGeom>
            <a:avLst/>
            <a:gdLst>
              <a:gd name="adj" fmla="val 1098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616" h="2178">
                <a:moveTo>
                  <a:pt x="243" y="0"/>
                </a:moveTo>
                <a:lnTo>
                  <a:pt x="5565" y="0"/>
                </a:lnTo>
                <a:lnTo>
                  <a:pt x="11051" y="0"/>
                </a:lnTo>
                <a:lnTo>
                  <a:pt x="16373" y="0"/>
                </a:lnTo>
                <a:cubicBezTo>
                  <a:pt x="16507" y="0"/>
                  <a:pt x="16616" y="107"/>
                  <a:pt x="16616" y="240"/>
                </a:cubicBezTo>
                <a:lnTo>
                  <a:pt x="16616" y="1938"/>
                </a:lnTo>
                <a:cubicBezTo>
                  <a:pt x="16616" y="2071"/>
                  <a:pt x="16507" y="2178"/>
                  <a:pt x="16373" y="2178"/>
                </a:cubicBezTo>
                <a:lnTo>
                  <a:pt x="11051" y="2178"/>
                </a:lnTo>
                <a:lnTo>
                  <a:pt x="5565" y="2178"/>
                </a:lnTo>
                <a:lnTo>
                  <a:pt x="243" y="2178"/>
                </a:lnTo>
                <a:cubicBezTo>
                  <a:pt x="109" y="2178"/>
                  <a:pt x="0" y="2071"/>
                  <a:pt x="0" y="1938"/>
                </a:cubicBezTo>
                <a:lnTo>
                  <a:pt x="0" y="1688"/>
                </a:lnTo>
                <a:lnTo>
                  <a:pt x="27" y="1692"/>
                </a:lnTo>
                <a:cubicBezTo>
                  <a:pt x="58" y="1697"/>
                  <a:pt x="90" y="1700"/>
                  <a:pt x="123" y="1700"/>
                </a:cubicBezTo>
                <a:cubicBezTo>
                  <a:pt x="468" y="1700"/>
                  <a:pt x="747" y="1424"/>
                  <a:pt x="747" y="1083"/>
                </a:cubicBezTo>
                <a:cubicBezTo>
                  <a:pt x="747" y="743"/>
                  <a:pt x="468" y="467"/>
                  <a:pt x="123" y="467"/>
                </a:cubicBezTo>
                <a:cubicBezTo>
                  <a:pt x="90" y="467"/>
                  <a:pt x="58" y="470"/>
                  <a:pt x="27" y="475"/>
                </a:cubicBezTo>
                <a:lnTo>
                  <a:pt x="0" y="478"/>
                </a:lnTo>
                <a:lnTo>
                  <a:pt x="0" y="240"/>
                </a:lnTo>
                <a:cubicBezTo>
                  <a:pt x="0" y="107"/>
                  <a:pt x="109" y="0"/>
                  <a:pt x="243" y="0"/>
                </a:cubicBezTo>
                <a:close/>
              </a:path>
            </a:pathLst>
          </a:custGeom>
          <a:solidFill>
            <a:schemeClr val="tx1">
              <a:lumMod val="30000"/>
              <a:lumOff val="70000"/>
              <a:alpha val="20000"/>
            </a:schemeClr>
          </a:solidFill>
          <a:ln w="6350">
            <a:solidFill>
              <a:schemeClr val="lt1">
                <a:lumMod val="10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03580" tIns="166688" rIns="504190" bIns="166687" rtlCol="0" anchor="ctr">
            <a:noAutofit/>
          </a:bodyPr>
          <a:lstStyle/>
          <a:p>
            <a:pPr marL="0" algn="just" rtl="0" eaLnBrk="1" latinLnBrk="0" hangingPunct="1">
              <a:lnSpc>
                <a:spcPct val="130000"/>
              </a:lnSpc>
              <a:spcBef>
                <a:spcPts val="0"/>
              </a:spcBef>
              <a:spcAft>
                <a:spcPts val="0"/>
              </a:spcAft>
              <a:buClrTx/>
              <a:buSzTx/>
            </a:pPr>
            <a:r>
              <a:rPr lang="zh-CN"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省级中小企业主管部门按照《通知》要求</a:t>
            </a: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，组织符合条件的企业填报申请书，</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择优</a:t>
            </a: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向工业和信息化部推荐。</a:t>
            </a:r>
            <a:r>
              <a:rPr lang="zh-CN"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其中，企业填报</a:t>
            </a: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采取线上填报与线下报送相结合的方式。线上填报地址为优质中小企业梯度培育平台</a:t>
            </a:r>
            <a:r>
              <a:rPr lang="zh-CN"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https://zjtx.miit.gov.cn）。线下报送有关要求以企业</a:t>
            </a:r>
            <a:r>
              <a:rPr lang="zh-CN"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所在省级</a:t>
            </a: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中小企业主管部门要求为准，线下与线上数据应保持一致。</a:t>
            </a:r>
            <a:endParaRPr lang="zh-CN"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椭圆 26"/>
          <p:cNvSpPr/>
          <p:nvPr>
            <p:custDataLst>
              <p:tags r:id="rId5"/>
            </p:custDataLst>
          </p:nvPr>
        </p:nvSpPr>
        <p:spPr>
          <a:xfrm>
            <a:off x="3982744" y="4193157"/>
            <a:ext cx="482696" cy="482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b="1">
                <a:latin typeface="+mn-ea"/>
                <a:cs typeface="+mn-ea"/>
                <a:sym typeface="+mn-ea"/>
              </a:rPr>
              <a:t>02</a:t>
            </a:r>
            <a:endParaRPr lang="en-US" altLang="zh-CN" b="1">
              <a:latin typeface="+mn-ea"/>
              <a:cs typeface="+mn-ea"/>
              <a:sym typeface="+mn-ea"/>
            </a:endParaRPr>
          </a:p>
        </p:txBody>
      </p:sp>
      <p:sp>
        <p:nvSpPr>
          <p:cNvPr id="28" name="任意多边形 27"/>
          <p:cNvSpPr/>
          <p:nvPr>
            <p:custDataLst>
              <p:tags r:id="rId6"/>
            </p:custDataLst>
          </p:nvPr>
        </p:nvSpPr>
        <p:spPr>
          <a:xfrm>
            <a:off x="4166715" y="5465110"/>
            <a:ext cx="7858255" cy="1259840"/>
          </a:xfrm>
          <a:custGeom>
            <a:avLst/>
            <a:gdLst>
              <a:gd name="adj" fmla="val 1098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616" h="2178">
                <a:moveTo>
                  <a:pt x="243" y="0"/>
                </a:moveTo>
                <a:lnTo>
                  <a:pt x="5565" y="0"/>
                </a:lnTo>
                <a:lnTo>
                  <a:pt x="11051" y="0"/>
                </a:lnTo>
                <a:lnTo>
                  <a:pt x="16373" y="0"/>
                </a:lnTo>
                <a:cubicBezTo>
                  <a:pt x="16507" y="0"/>
                  <a:pt x="16616" y="107"/>
                  <a:pt x="16616" y="240"/>
                </a:cubicBezTo>
                <a:lnTo>
                  <a:pt x="16616" y="1938"/>
                </a:lnTo>
                <a:cubicBezTo>
                  <a:pt x="16616" y="2071"/>
                  <a:pt x="16507" y="2178"/>
                  <a:pt x="16373" y="2178"/>
                </a:cubicBezTo>
                <a:lnTo>
                  <a:pt x="11051" y="2178"/>
                </a:lnTo>
                <a:lnTo>
                  <a:pt x="5565" y="2178"/>
                </a:lnTo>
                <a:lnTo>
                  <a:pt x="243" y="2178"/>
                </a:lnTo>
                <a:cubicBezTo>
                  <a:pt x="109" y="2178"/>
                  <a:pt x="0" y="2071"/>
                  <a:pt x="0" y="1938"/>
                </a:cubicBezTo>
                <a:lnTo>
                  <a:pt x="0" y="1688"/>
                </a:lnTo>
                <a:lnTo>
                  <a:pt x="27" y="1692"/>
                </a:lnTo>
                <a:cubicBezTo>
                  <a:pt x="58" y="1697"/>
                  <a:pt x="90" y="1700"/>
                  <a:pt x="123" y="1700"/>
                </a:cubicBezTo>
                <a:cubicBezTo>
                  <a:pt x="468" y="1700"/>
                  <a:pt x="747" y="1424"/>
                  <a:pt x="747" y="1083"/>
                </a:cubicBezTo>
                <a:cubicBezTo>
                  <a:pt x="747" y="743"/>
                  <a:pt x="468" y="467"/>
                  <a:pt x="123" y="467"/>
                </a:cubicBezTo>
                <a:cubicBezTo>
                  <a:pt x="90" y="467"/>
                  <a:pt x="58" y="470"/>
                  <a:pt x="27" y="475"/>
                </a:cubicBezTo>
                <a:lnTo>
                  <a:pt x="0" y="478"/>
                </a:lnTo>
                <a:lnTo>
                  <a:pt x="0" y="240"/>
                </a:lnTo>
                <a:cubicBezTo>
                  <a:pt x="0" y="107"/>
                  <a:pt x="109" y="0"/>
                  <a:pt x="243" y="0"/>
                </a:cubicBezTo>
                <a:close/>
              </a:path>
            </a:pathLst>
          </a:custGeom>
          <a:solidFill>
            <a:schemeClr val="tx1">
              <a:lumMod val="30000"/>
              <a:lumOff val="70000"/>
              <a:alpha val="20000"/>
            </a:schemeClr>
          </a:solidFill>
          <a:ln w="6350">
            <a:solidFill>
              <a:schemeClr val="lt1">
                <a:lumMod val="10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03580" tIns="166688" rIns="504190" bIns="166687" rtlCol="0" anchor="ctr">
            <a:noAutofit/>
          </a:bodyPr>
          <a:lstStyle/>
          <a:p>
            <a:pPr marL="0" rtl="0" eaLnBrk="1" latinLnBrk="0" hangingPunct="1">
              <a:lnSpc>
                <a:spcPct val="130000"/>
              </a:lnSpc>
              <a:spcBef>
                <a:spcPts val="0"/>
              </a:spcBef>
              <a:spcAft>
                <a:spcPts val="0"/>
              </a:spcAft>
              <a:buClrTx/>
              <a:buSzTx/>
            </a:pP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工业和信息化部按照审核流程和办法对各地上报的推荐材料进行审核。根据审核结果，对拟认定的第</a:t>
            </a:r>
            <a:r>
              <a:rPr lang="zh-CN"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六</a:t>
            </a:r>
            <a:r>
              <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批专精特新“小巨人”企业名单进行公示。公示无争议的企业，由工业和信息化部公告为专精特新“小巨人”企业，公告有效期为三年。</a:t>
            </a:r>
            <a:endParaRPr sz="16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椭圆 28"/>
          <p:cNvSpPr/>
          <p:nvPr>
            <p:custDataLst>
              <p:tags r:id="rId7"/>
            </p:custDataLst>
          </p:nvPr>
        </p:nvSpPr>
        <p:spPr>
          <a:xfrm>
            <a:off x="3982744" y="5853682"/>
            <a:ext cx="482696" cy="482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b="1">
                <a:latin typeface="+mn-ea"/>
                <a:cs typeface="+mn-ea"/>
                <a:sym typeface="+mn-ea"/>
              </a:rPr>
              <a:t>03</a:t>
            </a:r>
            <a:endParaRPr lang="en-US" altLang="zh-CN" b="1">
              <a:latin typeface="+mn-ea"/>
              <a:cs typeface="+mn-ea"/>
              <a:sym typeface="+mn-ea"/>
            </a:endParaRPr>
          </a:p>
        </p:txBody>
      </p:sp>
      <p:pic>
        <p:nvPicPr>
          <p:cNvPr id="5" name="图片 4"/>
          <p:cNvPicPr>
            <a:picLocks noChangeAspect="1"/>
          </p:cNvPicPr>
          <p:nvPr/>
        </p:nvPicPr>
        <p:blipFill rotWithShape="1">
          <a:blip r:embed="rId8"/>
          <a:srcRect b="55725"/>
          <a:stretch>
            <a:fillRect/>
          </a:stretch>
        </p:blipFill>
        <p:spPr>
          <a:xfrm>
            <a:off x="614967" y="2273299"/>
            <a:ext cx="3247212" cy="3238501"/>
          </a:xfrm>
          <a:prstGeom prst="rect">
            <a:avLst/>
          </a:prstGeom>
          <a:effectLst>
            <a:reflection blurRad="6350" stA="52000" endA="300" endPos="35000" dir="5400000" sy="-100000" algn="bl" rotWithShape="0"/>
          </a:effectLst>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78640"/>
    </mc:Choice>
    <mc:Fallback>
      <p:transition spd="slow" advTm="786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3"/>
          <p:cNvPicPr>
            <a:picLocks noChangeAspect="1"/>
          </p:cNvPicPr>
          <p:nvPr>
            <p:custDataLst>
              <p:tags r:id="rId1"/>
            </p:custDataLst>
          </p:nvPr>
        </p:nvPicPr>
        <p:blipFill>
          <a:blip r:embed="rId2"/>
          <a:stretch>
            <a:fillRect/>
          </a:stretch>
        </p:blipFill>
        <p:spPr>
          <a:xfrm>
            <a:off x="9577863" y="814378"/>
            <a:ext cx="38850" cy="0"/>
          </a:xfrm>
          <a:prstGeom prst="rect">
            <a:avLst/>
          </a:prstGeom>
        </p:spPr>
      </p:pic>
      <p:sp>
        <p:nvSpPr>
          <p:cNvPr id="6" name="文本框 87"/>
          <p:cNvSpPr txBox="1"/>
          <p:nvPr/>
        </p:nvSpPr>
        <p:spPr>
          <a:xfrm>
            <a:off x="1121036" y="1606232"/>
            <a:ext cx="1327195" cy="769441"/>
          </a:xfrm>
          <a:prstGeom prst="rect">
            <a:avLst/>
          </a:prstGeom>
          <a:noFill/>
        </p:spPr>
        <p:txBody>
          <a:bodyP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rPr>
              <a:t>目录</a:t>
            </a:r>
            <a:endParaRPr kumimoji="0" lang="en-US" sz="440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custDataLst>
              <p:tags r:id="rId3"/>
            </p:custDataLst>
          </p:nvPr>
        </p:nvGrpSpPr>
        <p:grpSpPr>
          <a:xfrm>
            <a:off x="4048760" y="2913380"/>
            <a:ext cx="6565005" cy="898365"/>
            <a:chOff x="6376" y="4698"/>
            <a:chExt cx="10339" cy="1415"/>
          </a:xfrm>
        </p:grpSpPr>
        <p:sp>
          <p:nvSpPr>
            <p:cNvPr id="8" name="六边形 109"/>
            <p:cNvSpPr/>
            <p:nvPr>
              <p:custDataLst>
                <p:tags r:id="rId4"/>
              </p:custDataLst>
            </p:nvPr>
          </p:nvSpPr>
          <p:spPr bwMode="auto">
            <a:xfrm rot="16200000">
              <a:off x="6278" y="4796"/>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9" name="组合 110"/>
            <p:cNvGrpSpPr/>
            <p:nvPr>
              <p:custDataLst>
                <p:tags r:id="rId5"/>
              </p:custDataLst>
            </p:nvPr>
          </p:nvGrpSpPr>
          <p:grpSpPr bwMode="auto">
            <a:xfrm>
              <a:off x="6395" y="4821"/>
              <a:ext cx="10320" cy="1134"/>
              <a:chOff x="2696449" y="2415582"/>
              <a:chExt cx="6553277" cy="719913"/>
            </a:xfrm>
          </p:grpSpPr>
          <p:sp>
            <p:nvSpPr>
              <p:cNvPr id="24" name="îṡļîḍé"/>
              <p:cNvSpPr txBox="1">
                <a:spLocks noChangeArrowheads="1"/>
              </p:cNvSpPr>
              <p:nvPr>
                <p:custDataLst>
                  <p:tags r:id="rId6"/>
                </p:custDataLst>
              </p:nvPr>
            </p:nvSpPr>
            <p:spPr bwMode="auto">
              <a:xfrm>
                <a:off x="3728209" y="2533721"/>
                <a:ext cx="5521517" cy="52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rgbClr val="C00000"/>
                    </a:solidFill>
                    <a:latin typeface="微软雅黑" panose="020B0503020204020204" pitchFamily="34" charset="-122"/>
                    <a:ea typeface="微软雅黑" panose="020B0503020204020204" pitchFamily="34" charset="-122"/>
                  </a:rPr>
                  <a:t>认定办法和认定指标</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25" name="组合 112"/>
              <p:cNvGrpSpPr/>
              <p:nvPr/>
            </p:nvGrpSpPr>
            <p:grpSpPr bwMode="auto">
              <a:xfrm>
                <a:off x="2696449" y="2415582"/>
                <a:ext cx="6334710" cy="719913"/>
                <a:chOff x="2696449" y="2415582"/>
                <a:chExt cx="6334710" cy="719913"/>
              </a:xfrm>
            </p:grpSpPr>
            <p:sp>
              <p:nvSpPr>
                <p:cNvPr id="26" name="íŝ1íḍé"/>
                <p:cNvSpPr/>
                <p:nvPr>
                  <p:custDataLst>
                    <p:tags r:id="rId7"/>
                  </p:custDataLst>
                </p:nvPr>
              </p:nvSpPr>
              <p:spPr>
                <a:xfrm rot="16200000">
                  <a:off x="5674505" y="-221159"/>
                  <a:ext cx="719913" cy="5993394"/>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îŝḻîďè"/>
                <p:cNvSpPr txBox="1">
                  <a:spLocks noChangeArrowheads="1"/>
                </p:cNvSpPr>
                <p:nvPr>
                  <p:custDataLst>
                    <p:tags r:id="rId8"/>
                  </p:custDataLst>
                </p:nvPr>
              </p:nvSpPr>
              <p:spPr bwMode="auto">
                <a:xfrm>
                  <a:off x="2696449" y="2483856"/>
                  <a:ext cx="979293" cy="645116"/>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defTabSz="914400" fontAlgn="auto">
                    <a:spcBef>
                      <a:spcPts val="0"/>
                    </a:spcBef>
                    <a:spcAft>
                      <a:spcPts val="0"/>
                    </a:spcAft>
                    <a:buClrTx/>
                    <a:buSzTx/>
                    <a:buFontTx/>
                    <a:defRPr/>
                  </a:pPr>
                  <a:r>
                    <a:rPr lang="en-US" altLang="zh-CN" sz="3600" b="1" dirty="0">
                      <a:solidFill>
                        <a:prstClr val="white"/>
                      </a:solidFill>
                      <a:latin typeface="微软雅黑" panose="020B0503020204020204" pitchFamily="34" charset="-122"/>
                      <a:ea typeface="微软雅黑" panose="020B0503020204020204" pitchFamily="34" charset="-122"/>
                      <a:sym typeface="+mn-ea"/>
                    </a:rPr>
                    <a:t>02</a:t>
                  </a:r>
                  <a:endParaRPr lang="en-US" altLang="zh-CN" sz="3600" b="1" dirty="0">
                    <a:solidFill>
                      <a:prstClr val="white"/>
                    </a:solidFill>
                    <a:latin typeface="微软雅黑" panose="020B0503020204020204" pitchFamily="34" charset="-122"/>
                    <a:ea typeface="微软雅黑" panose="020B0503020204020204" pitchFamily="34" charset="-122"/>
                    <a:sym typeface="+mn-ea"/>
                  </a:endParaRPr>
                </a:p>
              </p:txBody>
            </p:sp>
          </p:grpSp>
        </p:grpSp>
      </p:grpSp>
      <p:sp>
        <p:nvSpPr>
          <p:cNvPr id="10" name="iṥļiḓe"/>
          <p:cNvSpPr txBox="1"/>
          <p:nvPr/>
        </p:nvSpPr>
        <p:spPr bwMode="auto">
          <a:xfrm>
            <a:off x="1895337" y="1835578"/>
            <a:ext cx="1920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custDataLst>
              <p:tags r:id="rId9"/>
            </p:custDataLst>
          </p:nvPr>
        </p:nvGrpSpPr>
        <p:grpSpPr>
          <a:xfrm>
            <a:off x="4060190" y="1741805"/>
            <a:ext cx="6828155" cy="897890"/>
            <a:chOff x="6380" y="2452"/>
            <a:chExt cx="10753" cy="1414"/>
          </a:xfrm>
        </p:grpSpPr>
        <p:sp>
          <p:nvSpPr>
            <p:cNvPr id="7" name="六边形 92"/>
            <p:cNvSpPr/>
            <p:nvPr>
              <p:custDataLst>
                <p:tags r:id="rId10"/>
              </p:custDataLst>
            </p:nvPr>
          </p:nvSpPr>
          <p:spPr bwMode="auto">
            <a:xfrm rot="16200000">
              <a:off x="6282" y="2550"/>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34AFB6"/>
                    </a:gs>
                    <a:gs pos="100000">
                      <a:srgbClr val="0070C0"/>
                    </a:gs>
                  </a:gsLst>
                  <a:lin ang="5400000" scaled="1"/>
                </a:gra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11" name="组合 75"/>
            <p:cNvGrpSpPr/>
            <p:nvPr>
              <p:custDataLst>
                <p:tags r:id="rId11"/>
              </p:custDataLst>
            </p:nvPr>
          </p:nvGrpSpPr>
          <p:grpSpPr bwMode="auto">
            <a:xfrm>
              <a:off x="6381" y="2543"/>
              <a:ext cx="10753" cy="1134"/>
              <a:chOff x="2706610" y="2401995"/>
              <a:chExt cx="6828618" cy="719913"/>
            </a:xfrm>
          </p:grpSpPr>
          <p:sp>
            <p:nvSpPr>
              <p:cNvPr id="20" name="îṡļîḍé"/>
              <p:cNvSpPr txBox="1">
                <a:spLocks noChangeArrowheads="1"/>
              </p:cNvSpPr>
              <p:nvPr>
                <p:custDataLst>
                  <p:tags r:id="rId12"/>
                </p:custDataLst>
              </p:nvPr>
            </p:nvSpPr>
            <p:spPr bwMode="auto">
              <a:xfrm>
                <a:off x="3728212" y="2533766"/>
                <a:ext cx="5807016" cy="52184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ctr">
                <a:spAutoFit/>
              </a:bodyPr>
              <a:lstStyle/>
              <a:p>
                <a:pPr lvl="0" algn="l">
                  <a:buClrTx/>
                  <a:buSzTx/>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工作依据和程序</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nvGrpSpPr>
              <p:cNvPr id="21" name="组合 71"/>
              <p:cNvGrpSpPr/>
              <p:nvPr/>
            </p:nvGrpSpPr>
            <p:grpSpPr bwMode="auto">
              <a:xfrm>
                <a:off x="2706610" y="2401995"/>
                <a:ext cx="6324550" cy="719913"/>
                <a:chOff x="2706610" y="2401995"/>
                <a:chExt cx="6324550" cy="719913"/>
              </a:xfrm>
            </p:grpSpPr>
            <p:sp>
              <p:nvSpPr>
                <p:cNvPr id="22" name="íŝ1íḍé"/>
                <p:cNvSpPr/>
                <p:nvPr>
                  <p:custDataLst>
                    <p:tags r:id="rId13"/>
                  </p:custDataLst>
                </p:nvPr>
              </p:nvSpPr>
              <p:spPr>
                <a:xfrm rot="16200000">
                  <a:off x="5674505" y="-234747"/>
                  <a:ext cx="719913" cy="5993396"/>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îŝḻîďè"/>
                <p:cNvSpPr txBox="1">
                  <a:spLocks noChangeArrowheads="1"/>
                </p:cNvSpPr>
                <p:nvPr>
                  <p:custDataLst>
                    <p:tags r:id="rId14"/>
                  </p:custDataLst>
                </p:nvPr>
              </p:nvSpPr>
              <p:spPr bwMode="auto">
                <a:xfrm>
                  <a:off x="2706610" y="2462892"/>
                  <a:ext cx="979293" cy="645001"/>
                </a:xfrm>
                <a:prstGeom prst="rect">
                  <a:avLst/>
                </a:prstGeom>
                <a:noFill/>
                <a:ln>
                  <a:noFill/>
                </a:ln>
                <a:extLst>
                  <a:ext uri="{909E8E84-426E-40DD-AFC4-6F175D3DCCD1}">
                    <a14:hiddenFill xmlns:a14="http://schemas.microsoft.com/office/drawing/2010/main">
                      <a:solidFill>
                        <a:srgbClr val="FFFFFF"/>
                      </a:solidFill>
                    </a14:hiddenFill>
                  </a:ext>
                </a:extLst>
              </p:spPr>
              <p:txBody>
                <a:bodyPr anchor="ctr">
                  <a:spAutoFit/>
                </a:bodyPr>
                <a:lstStyle/>
                <a:p>
                  <a:pPr lvl="0" algn="l" fontAlgn="auto">
                    <a:spcBef>
                      <a:spcPts val="0"/>
                    </a:spcBef>
                    <a:spcAft>
                      <a:spcPts val="0"/>
                    </a:spcAft>
                    <a:buClrTx/>
                    <a:buSzTx/>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rPr>
                    <a:t>01</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grpSp>
        </p:grpSp>
      </p:grpSp>
      <p:grpSp>
        <p:nvGrpSpPr>
          <p:cNvPr id="19" name="组合 18"/>
          <p:cNvGrpSpPr/>
          <p:nvPr>
            <p:custDataLst>
              <p:tags r:id="rId15"/>
            </p:custDataLst>
          </p:nvPr>
        </p:nvGrpSpPr>
        <p:grpSpPr>
          <a:xfrm>
            <a:off x="4014332" y="4084955"/>
            <a:ext cx="6361558" cy="898365"/>
            <a:chOff x="6322" y="6966"/>
            <a:chExt cx="10018" cy="1415"/>
          </a:xfrm>
        </p:grpSpPr>
        <p:sp>
          <p:nvSpPr>
            <p:cNvPr id="4" name="六边形 148"/>
            <p:cNvSpPr/>
            <p:nvPr>
              <p:custDataLst>
                <p:tags r:id="rId16"/>
              </p:custDataLst>
            </p:nvPr>
          </p:nvSpPr>
          <p:spPr bwMode="auto">
            <a:xfrm rot="16200000">
              <a:off x="6248" y="7064"/>
              <a:ext cx="1415" cy="1218"/>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sp>
          <p:nvSpPr>
            <p:cNvPr id="14" name="íŝ1íḍé"/>
            <p:cNvSpPr/>
            <p:nvPr>
              <p:custDataLst>
                <p:tags r:id="rId17"/>
              </p:custDataLst>
            </p:nvPr>
          </p:nvSpPr>
          <p:spPr bwMode="auto">
            <a:xfrm rot="16200000">
              <a:off x="11054" y="292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îŝḻîďè"/>
            <p:cNvSpPr txBox="1">
              <a:spLocks noChangeArrowheads="1"/>
            </p:cNvSpPr>
            <p:nvPr>
              <p:custDataLst>
                <p:tags r:id="rId18"/>
              </p:custDataLst>
            </p:nvPr>
          </p:nvSpPr>
          <p:spPr bwMode="auto">
            <a:xfrm>
              <a:off x="6322" y="7150"/>
              <a:ext cx="15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fontAlgn="auto">
                <a:spcBef>
                  <a:spcPts val="0"/>
                </a:spcBef>
                <a:spcAft>
                  <a:spcPts val="0"/>
                </a:spcAft>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rPr>
                <a:t>03</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custDataLst>
              <p:tags r:id="rId19"/>
            </p:custDataLst>
          </p:nvPr>
        </p:nvGrpSpPr>
        <p:grpSpPr>
          <a:xfrm>
            <a:off x="4014470" y="5256530"/>
            <a:ext cx="6866255" cy="898365"/>
            <a:chOff x="6352" y="7366"/>
            <a:chExt cx="10813" cy="1415"/>
          </a:xfrm>
        </p:grpSpPr>
        <p:sp>
          <p:nvSpPr>
            <p:cNvPr id="16" name="六边形 148"/>
            <p:cNvSpPr/>
            <p:nvPr>
              <p:custDataLst>
                <p:tags r:id="rId20"/>
              </p:custDataLst>
            </p:nvPr>
          </p:nvSpPr>
          <p:spPr bwMode="auto">
            <a:xfrm rot="16200000">
              <a:off x="6253" y="7465"/>
              <a:ext cx="1415" cy="1217"/>
            </a:xfrm>
            <a:prstGeom prst="hexagon">
              <a:avLst>
                <a:gd name="adj" fmla="val 29158"/>
                <a:gd name="vf" fmla="val 115470"/>
              </a:avLst>
            </a:prstGeom>
            <a:solidFill>
              <a:schemeClr val="accent1">
                <a:lumMod val="60000"/>
                <a:lumOff val="40000"/>
              </a:schemeClr>
            </a:solidFill>
            <a:ln w="15875">
              <a:gradFill>
                <a:gsLst>
                  <a:gs pos="43000">
                    <a:srgbClr val="0070C0"/>
                  </a:gs>
                  <a:gs pos="0">
                    <a:srgbClr val="BDD5CC"/>
                  </a:gs>
                  <a:gs pos="100000">
                    <a:srgbClr val="79A998">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Lucida Grande" panose="020B0600040502020204"/>
              </a:endParaRPr>
            </a:p>
          </p:txBody>
        </p:sp>
        <p:grpSp>
          <p:nvGrpSpPr>
            <p:cNvPr id="28" name="组合 27"/>
            <p:cNvGrpSpPr/>
            <p:nvPr/>
          </p:nvGrpSpPr>
          <p:grpSpPr>
            <a:xfrm>
              <a:off x="6352" y="7396"/>
              <a:ext cx="10813" cy="1199"/>
              <a:chOff x="6352" y="8730"/>
              <a:chExt cx="10813" cy="1199"/>
            </a:xfrm>
          </p:grpSpPr>
          <p:sp>
            <p:nvSpPr>
              <p:cNvPr id="2" name="îṡļîḍé"/>
              <p:cNvSpPr txBox="1">
                <a:spLocks noChangeArrowheads="1"/>
              </p:cNvSpPr>
              <p:nvPr>
                <p:custDataLst>
                  <p:tags r:id="rId21"/>
                </p:custDataLst>
              </p:nvPr>
            </p:nvSpPr>
            <p:spPr bwMode="auto">
              <a:xfrm>
                <a:off x="8020" y="8938"/>
                <a:ext cx="914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常见问题解答</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íŝ1íḍé"/>
              <p:cNvSpPr/>
              <p:nvPr>
                <p:custDataLst>
                  <p:tags r:id="rId22"/>
                </p:custDataLst>
              </p:nvPr>
            </p:nvSpPr>
            <p:spPr bwMode="auto">
              <a:xfrm rot="16200000">
                <a:off x="11084" y="4578"/>
                <a:ext cx="1134" cy="9438"/>
              </a:xfrm>
              <a:prstGeom prst="roundRect">
                <a:avLst>
                  <a:gd name="adj" fmla="val 12000"/>
                </a:avLst>
              </a:prstGeom>
              <a:noFill/>
              <a:ln w="3175" cap="rnd">
                <a:gradFill>
                  <a:gsLst>
                    <a:gs pos="0">
                      <a:srgbClr val="8CA79E">
                        <a:alpha val="0"/>
                      </a:srgbClr>
                    </a:gs>
                    <a:gs pos="100000">
                      <a:srgbClr val="8CA79E"/>
                    </a:gs>
                  </a:gsLst>
                  <a:lin ang="5400000" scaled="1"/>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îŝḻîďè"/>
              <p:cNvSpPr txBox="1">
                <a:spLocks noChangeArrowheads="1"/>
              </p:cNvSpPr>
              <p:nvPr>
                <p:custDataLst>
                  <p:tags r:id="rId23"/>
                </p:custDataLst>
              </p:nvPr>
            </p:nvSpPr>
            <p:spPr bwMode="auto">
              <a:xfrm>
                <a:off x="6352" y="8913"/>
                <a:ext cx="15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fontAlgn="auto">
                  <a:spcBef>
                    <a:spcPts val="0"/>
                  </a:spcBef>
                  <a:spcAft>
                    <a:spcPts val="0"/>
                  </a:spcAft>
                  <a:defRPr/>
                </a:pPr>
                <a:r>
                  <a:rPr lang="en-US" altLang="zh-CN" sz="3600" b="1" dirty="0">
                    <a:solidFill>
                      <a:schemeClr val="accent1">
                        <a:lumMod val="50000"/>
                      </a:schemeClr>
                    </a:solidFill>
                    <a:latin typeface="微软雅黑" panose="020B0503020204020204" pitchFamily="34" charset="-122"/>
                    <a:ea typeface="微软雅黑" panose="020B0503020204020204" pitchFamily="34" charset="-122"/>
                  </a:rPr>
                  <a:t>04</a:t>
                </a:r>
                <a:endParaRPr lang="en-US" altLang="zh-CN" sz="36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sp>
        <p:nvSpPr>
          <p:cNvPr id="31" name="îṡļîḍé"/>
          <p:cNvSpPr txBox="1">
            <a:spLocks noChangeArrowheads="1"/>
          </p:cNvSpPr>
          <p:nvPr>
            <p:custDataLst>
              <p:tags r:id="rId24"/>
            </p:custDataLst>
          </p:nvPr>
        </p:nvSpPr>
        <p:spPr bwMode="auto">
          <a:xfrm>
            <a:off x="5111750" y="4247291"/>
            <a:ext cx="58070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nchor="ctr">
            <a:spAutoFit/>
          </a:bodyPr>
          <a:lstStyle/>
          <a:p>
            <a:pPr>
              <a:defRPr/>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申报系统简介和填报说明</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144"/>
    </mc:Choice>
    <mc:Fallback>
      <p:transition spd="slow" advTm="41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sp>
        <p:nvSpPr>
          <p:cNvPr id="4" name="矩形: 单圆角 3"/>
          <p:cNvSpPr/>
          <p:nvPr>
            <p:custDataLst>
              <p:tags r:id="rId1"/>
            </p:custDataLst>
          </p:nvPr>
        </p:nvSpPr>
        <p:spPr>
          <a:xfrm>
            <a:off x="687070" y="2232025"/>
            <a:ext cx="11579860" cy="557530"/>
          </a:xfrm>
          <a:prstGeom prst="round1Rect">
            <a:avLst>
              <a:gd name="adj" fmla="val 6899"/>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687114" y="2260432"/>
            <a:ext cx="11351865" cy="467995"/>
          </a:xfrm>
          <a:prstGeom prst="rect">
            <a:avLst/>
          </a:prstGeom>
          <a:noFill/>
        </p:spPr>
        <p:txBody>
          <a:bodyPr wrap="square" rtlCol="0" anchor="t">
            <a:spAutoFit/>
          </a:bodyPr>
          <a:lstStyle/>
          <a:p>
            <a:pPr algn="just" defTabSz="960120">
              <a:lnSpc>
                <a:spcPts val="2940"/>
              </a:lnSpc>
              <a:spcBef>
                <a:spcPts val="0"/>
              </a:spcBef>
              <a:spcAft>
                <a:spcPts val="0"/>
              </a:spcAft>
            </a:pPr>
            <a:r>
              <a:rPr kumimoji="1" lang="zh-CN" altLang="en-US" sz="2100" b="1" dirty="0">
                <a:solidFill>
                  <a:srgbClr val="0273C0"/>
                </a:solidFill>
                <a:latin typeface="微软雅黑" panose="020B0503020204020204" pitchFamily="34" charset="-122"/>
                <a:ea typeface="微软雅黑" panose="020B0503020204020204" pitchFamily="34" charset="-122"/>
              </a:rPr>
              <a:t>专精特新“小巨人”企业需同时符合以下条件</a:t>
            </a:r>
            <a:r>
              <a:rPr kumimoji="1" lang="en-US" altLang="zh-CN" sz="2100" b="1" dirty="0">
                <a:solidFill>
                  <a:srgbClr val="0273C0"/>
                </a:solidFill>
                <a:latin typeface="微软雅黑" panose="020B0503020204020204" pitchFamily="34" charset="-122"/>
                <a:ea typeface="微软雅黑" panose="020B0503020204020204" pitchFamily="34" charset="-122"/>
              </a:rPr>
              <a:t>:</a:t>
            </a:r>
            <a:endParaRPr kumimoji="1" lang="zh-CN" altLang="en-US" sz="2100" b="1" dirty="0">
              <a:solidFill>
                <a:srgbClr val="0273C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24676" y="3455170"/>
            <a:ext cx="11268185" cy="3047155"/>
            <a:chOff x="803881" y="2745315"/>
            <a:chExt cx="10733971" cy="2902692"/>
          </a:xfrm>
        </p:grpSpPr>
        <p:sp>
          <p:nvSpPr>
            <p:cNvPr id="7" name="任意多边形: 形状 6"/>
            <p:cNvSpPr/>
            <p:nvPr/>
          </p:nvSpPr>
          <p:spPr>
            <a:xfrm>
              <a:off x="803881" y="2745315"/>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defTabSz="960120">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参评要求</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sp>
          <p:nvSpPr>
            <p:cNvPr id="8" name="任意多边形: 形状 7"/>
            <p:cNvSpPr/>
            <p:nvPr/>
          </p:nvSpPr>
          <p:spPr>
            <a:xfrm>
              <a:off x="3549781" y="2745315"/>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专业化指标</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sp>
          <p:nvSpPr>
            <p:cNvPr id="11" name="任意多边形: 形状 10"/>
            <p:cNvSpPr/>
            <p:nvPr/>
          </p:nvSpPr>
          <p:spPr>
            <a:xfrm>
              <a:off x="6295681" y="2745315"/>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精细化指标</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sp>
          <p:nvSpPr>
            <p:cNvPr id="12" name="任意多边形: 形状 11"/>
            <p:cNvSpPr/>
            <p:nvPr/>
          </p:nvSpPr>
          <p:spPr>
            <a:xfrm>
              <a:off x="9041580" y="2745315"/>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特色化指标</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2176831" y="4356000"/>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创新能力指标</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sp>
          <p:nvSpPr>
            <p:cNvPr id="14" name="任意多边形: 形状 13"/>
            <p:cNvSpPr/>
            <p:nvPr/>
          </p:nvSpPr>
          <p:spPr>
            <a:xfrm>
              <a:off x="4922731" y="4356000"/>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产业链配套指标</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sp>
          <p:nvSpPr>
            <p:cNvPr id="15" name="任意多边形: 形状 14"/>
            <p:cNvSpPr/>
            <p:nvPr/>
          </p:nvSpPr>
          <p:spPr>
            <a:xfrm>
              <a:off x="7668631" y="4356000"/>
              <a:ext cx="2496272" cy="1292007"/>
            </a:xfrm>
            <a:custGeom>
              <a:avLst/>
              <a:gdLst>
                <a:gd name="connsiteX0" fmla="*/ 0 w 2496272"/>
                <a:gd name="connsiteY0" fmla="*/ 0 h 1497763"/>
                <a:gd name="connsiteX1" fmla="*/ 2496272 w 2496272"/>
                <a:gd name="connsiteY1" fmla="*/ 0 h 1497763"/>
                <a:gd name="connsiteX2" fmla="*/ 2496272 w 2496272"/>
                <a:gd name="connsiteY2" fmla="*/ 1497763 h 1497763"/>
                <a:gd name="connsiteX3" fmla="*/ 0 w 2496272"/>
                <a:gd name="connsiteY3" fmla="*/ 1497763 h 1497763"/>
                <a:gd name="connsiteX4" fmla="*/ 0 w 2496272"/>
                <a:gd name="connsiteY4" fmla="*/ 0 h 14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272" h="1497763">
                  <a:moveTo>
                    <a:pt x="0" y="0"/>
                  </a:moveTo>
                  <a:lnTo>
                    <a:pt x="2496272" y="0"/>
                  </a:lnTo>
                  <a:lnTo>
                    <a:pt x="2496272" y="1497763"/>
                  </a:lnTo>
                  <a:lnTo>
                    <a:pt x="0" y="1497763"/>
                  </a:lnTo>
                  <a:lnTo>
                    <a:pt x="0" y="0"/>
                  </a:lnTo>
                  <a:close/>
                </a:path>
              </a:pathLst>
            </a:custGeom>
            <a:solidFill>
              <a:srgbClr val="B4C7E7">
                <a:alpha val="74902"/>
              </a:srgb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64542" tIns="75583" rIns="264542" bIns="75583" numCol="1" spcCol="1270" rtlCol="0" anchor="ctr" anchorCtr="0">
              <a:noAutofit/>
            </a:bodyPr>
            <a:lstStyle/>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主导产品所属</a:t>
              </a:r>
              <a:endParaRPr kumimoji="1" lang="zh-CN" altLang="en-US" sz="2100" b="1" dirty="0">
                <a:solidFill>
                  <a:srgbClr val="003F8F"/>
                </a:solidFill>
                <a:latin typeface="微软雅黑" panose="020B0503020204020204" pitchFamily="34" charset="-122"/>
                <a:ea typeface="微软雅黑" panose="020B0503020204020204" pitchFamily="34" charset="-122"/>
              </a:endParaRPr>
            </a:p>
            <a:p>
              <a:pPr algn="ctr">
                <a:lnSpc>
                  <a:spcPts val="2940"/>
                </a:lnSpc>
                <a:spcAft>
                  <a:spcPct val="35000"/>
                </a:spcAft>
              </a:pPr>
              <a:r>
                <a:rPr kumimoji="1" lang="zh-CN" altLang="en-US" sz="2100" b="1" dirty="0">
                  <a:solidFill>
                    <a:srgbClr val="003F8F"/>
                  </a:solidFill>
                  <a:latin typeface="微软雅黑" panose="020B0503020204020204" pitchFamily="34" charset="-122"/>
                  <a:ea typeface="微软雅黑" panose="020B0503020204020204" pitchFamily="34" charset="-122"/>
                </a:rPr>
                <a:t>领域指标</a:t>
              </a:r>
              <a:endParaRPr kumimoji="1" lang="zh-CN" altLang="en-US" sz="2100" b="1" dirty="0">
                <a:solidFill>
                  <a:srgbClr val="003F8F"/>
                </a:solidFill>
                <a:latin typeface="微软雅黑" panose="020B0503020204020204" pitchFamily="34" charset="-122"/>
                <a:ea typeface="微软雅黑" panose="020B0503020204020204" pitchFamily="34" charset="-122"/>
              </a:endParaRPr>
            </a:p>
          </p:txBody>
        </p:sp>
      </p:grpSp>
      <p:cxnSp>
        <p:nvCxnSpPr>
          <p:cNvPr id="6"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8144"/>
    </mc:Choice>
    <mc:Fallback>
      <p:transition spd="slow" advTm="181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grpSp>
        <p:nvGrpSpPr>
          <p:cNvPr id="2" name="组合 1"/>
          <p:cNvGrpSpPr/>
          <p:nvPr/>
        </p:nvGrpSpPr>
        <p:grpSpPr>
          <a:xfrm>
            <a:off x="674163" y="2231431"/>
            <a:ext cx="11579842" cy="1222840"/>
            <a:chOff x="687114" y="1105407"/>
            <a:chExt cx="11579842" cy="1222840"/>
          </a:xfrm>
        </p:grpSpPr>
        <p:sp>
          <p:nvSpPr>
            <p:cNvPr id="4" name="矩形: 单圆角 3"/>
            <p:cNvSpPr/>
            <p:nvPr>
              <p:custDataLst>
                <p:tags r:id="rId1"/>
              </p:custDataLst>
            </p:nvPr>
          </p:nvSpPr>
          <p:spPr>
            <a:xfrm>
              <a:off x="687114" y="1105407"/>
              <a:ext cx="11579842" cy="1222840"/>
            </a:xfrm>
            <a:prstGeom prst="round1Rect">
              <a:avLst>
                <a:gd name="adj" fmla="val 6899"/>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827001" y="1134005"/>
              <a:ext cx="11282047" cy="1130935"/>
            </a:xfrm>
            <a:prstGeom prst="rect">
              <a:avLst/>
            </a:prstGeom>
            <a:noFill/>
          </p:spPr>
          <p:txBody>
            <a:bodyPr wrap="square" tIns="0" bIns="0" rtlCol="0" anchor="t">
              <a:spAutoFit/>
            </a:bodyPr>
            <a:lstStyle/>
            <a:p>
              <a:pPr algn="just">
                <a:lnSpc>
                  <a:spcPts val="2940"/>
                </a:lnSpc>
              </a:pPr>
              <a:r>
                <a:rPr kumimoji="1" lang="zh-CN" altLang="en-US" sz="1600" b="1" dirty="0">
                  <a:solidFill>
                    <a:srgbClr val="0070C0"/>
                  </a:solidFill>
                  <a:latin typeface="微软雅黑" panose="020B0503020204020204" pitchFamily="34" charset="-122"/>
                  <a:ea typeface="微软雅黑" panose="020B0503020204020204" pitchFamily="34" charset="-122"/>
                </a:rPr>
                <a:t>（一）参评要求。</a:t>
              </a:r>
              <a:r>
                <a:rPr kumimoji="1" lang="zh-CN" altLang="en-US" sz="1600" dirty="0">
                  <a:latin typeface="微软雅黑" panose="020B0503020204020204" pitchFamily="34" charset="-122"/>
                  <a:ea typeface="微软雅黑" panose="020B0503020204020204" pitchFamily="34" charset="-122"/>
                </a:rPr>
                <a:t>参评企业应在中华人民共和国境内工商注册登记、具有独立法人资格，符合</a:t>
              </a:r>
              <a:r>
                <a:rPr kumimoji="1" lang="en-US" altLang="zh-CN" sz="1600" dirty="0">
                  <a:latin typeface="微软雅黑" panose="020B0503020204020204" pitchFamily="34" charset="-122"/>
                  <a:ea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rPr>
                <a:t>中小企业划型标准规定</a:t>
              </a:r>
              <a:r>
                <a:rPr kumimoji="1" lang="en-US" altLang="zh-CN" sz="1600" dirty="0">
                  <a:latin typeface="微软雅黑" panose="020B0503020204020204" pitchFamily="34" charset="-122"/>
                  <a:ea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rPr>
                <a:t>，企业未被列入经营异常名录或严重失信主体名单，提供的产品（服务）不属于国家禁止、限制或淘汰类，同时近三年未发生重大安全（含网络安全、数据安全）、质量、环境污染等事故以及偷漏税等违法违规行为。</a:t>
              </a:r>
              <a:endParaRPr kumimoji="1" lang="zh-CN" altLang="en-US" sz="1600" dirty="0">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575228" y="3676825"/>
            <a:ext cx="3908913" cy="2874790"/>
            <a:chOff x="800736" y="2847323"/>
            <a:chExt cx="3723595" cy="2738498"/>
          </a:xfrm>
        </p:grpSpPr>
        <p:sp>
          <p:nvSpPr>
            <p:cNvPr id="6" name="îṣľide"/>
            <p:cNvSpPr/>
            <p:nvPr>
              <p:custDataLst>
                <p:tags r:id="rId2"/>
              </p:custDataLst>
            </p:nvPr>
          </p:nvSpPr>
          <p:spPr>
            <a:xfrm>
              <a:off x="896620" y="2914357"/>
              <a:ext cx="3627711" cy="2671464"/>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69" name="文本框 68"/>
            <p:cNvSpPr txBox="1"/>
            <p:nvPr>
              <p:custDataLst>
                <p:tags r:id="rId3"/>
              </p:custDataLst>
            </p:nvPr>
          </p:nvSpPr>
          <p:spPr>
            <a:xfrm>
              <a:off x="838844" y="3231431"/>
              <a:ext cx="2401434" cy="2285898"/>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专精特新“小巨人”企业首先应具备企业法人营业执照，且在规模上应属于中小企业，依据</a:t>
              </a:r>
              <a:r>
                <a:rPr lang="en-US" altLang="zh-CN" sz="1400" b="1" dirty="0">
                  <a:solidFill>
                    <a:srgbClr val="0070C0"/>
                  </a:solidFill>
                  <a:latin typeface="微软雅黑" panose="020B0503020204020204" pitchFamily="34" charset="-122"/>
                  <a:ea typeface="微软雅黑" panose="020B0503020204020204" pitchFamily="34" charset="-122"/>
                </a:rPr>
                <a:t>《</a:t>
              </a:r>
              <a:r>
                <a:rPr lang="zh-CN" altLang="en-US" sz="1400" b="1" dirty="0">
                  <a:solidFill>
                    <a:srgbClr val="0070C0"/>
                  </a:solidFill>
                  <a:latin typeface="微软雅黑" panose="020B0503020204020204" pitchFamily="34" charset="-122"/>
                  <a:ea typeface="微软雅黑" panose="020B0503020204020204" pitchFamily="34" charset="-122"/>
                </a:rPr>
                <a:t>中小企业划型标准规定</a:t>
              </a:r>
              <a:r>
                <a:rPr lang="en-US" altLang="zh-CN" sz="1400" b="1" dirty="0">
                  <a:solidFill>
                    <a:srgbClr val="0070C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。企业可使用我部门户网站的中小企业规模类型自测小程序进行自测。</a:t>
              </a:r>
              <a:endParaRPr lang="zh-CN" altLang="en-US" sz="1400" dirty="0">
                <a:latin typeface="微软雅黑" panose="020B0503020204020204" pitchFamily="34" charset="-122"/>
                <a:ea typeface="微软雅黑" panose="020B0503020204020204" pitchFamily="34" charset="-122"/>
              </a:endParaRPr>
            </a:p>
          </p:txBody>
        </p:sp>
        <p:pic>
          <p:nvPicPr>
            <p:cNvPr id="71" name="图片 70"/>
            <p:cNvPicPr>
              <a:picLocks noChangeAspect="1"/>
            </p:cNvPicPr>
            <p:nvPr>
              <p:custDataLst>
                <p:tags r:id="rId4"/>
              </p:custDataLst>
            </p:nvPr>
          </p:nvPicPr>
          <p:blipFill>
            <a:blip r:embed="rId5" cstate="print"/>
            <a:stretch>
              <a:fillRect/>
            </a:stretch>
          </p:blipFill>
          <p:spPr>
            <a:xfrm>
              <a:off x="3311380" y="3182585"/>
              <a:ext cx="1098664" cy="2128483"/>
            </a:xfrm>
            <a:prstGeom prst="rect">
              <a:avLst/>
            </a:prstGeom>
          </p:spPr>
        </p:pic>
        <p:grpSp>
          <p:nvGrpSpPr>
            <p:cNvPr id="73" name="组合 72"/>
            <p:cNvGrpSpPr/>
            <p:nvPr/>
          </p:nvGrpSpPr>
          <p:grpSpPr>
            <a:xfrm>
              <a:off x="800736" y="2847323"/>
              <a:ext cx="1945788" cy="367394"/>
              <a:chOff x="800736" y="2847323"/>
              <a:chExt cx="1945788" cy="367394"/>
            </a:xfrm>
          </p:grpSpPr>
          <p:sp>
            <p:nvSpPr>
              <p:cNvPr id="62" name="矩形 61"/>
              <p:cNvSpPr/>
              <p:nvPr>
                <p:custDataLst>
                  <p:tags r:id="rId6"/>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60"/>
              <p:cNvSpPr txBox="1"/>
              <p:nvPr>
                <p:custDataLst>
                  <p:tags r:id="rId7"/>
                </p:custDataLst>
              </p:nvPr>
            </p:nvSpPr>
            <p:spPr>
              <a:xfrm>
                <a:off x="896620" y="2847323"/>
                <a:ext cx="1714905" cy="351822"/>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1</a:t>
                </a:r>
                <a:r>
                  <a:rPr lang="zh-CN" altLang="en-US" dirty="0">
                    <a:sym typeface="+mn-ea"/>
                  </a:rPr>
                  <a:t>：</a:t>
                </a:r>
                <a:endParaRPr lang="zh-CN" altLang="en-US" dirty="0">
                  <a:sym typeface="+mn-ea"/>
                </a:endParaRPr>
              </a:p>
            </p:txBody>
          </p:sp>
          <p:sp>
            <p:nvSpPr>
              <p:cNvPr id="63" name="矩形 62"/>
              <p:cNvSpPr/>
              <p:nvPr>
                <p:custDataLst>
                  <p:tags r:id="rId8"/>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custDataLst>
                  <p:tags r:id="rId9"/>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custDataLst>
                  <p:tags r:id="rId10"/>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custDataLst>
                  <p:tags r:id="rId11"/>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0" name="组合 99"/>
          <p:cNvGrpSpPr/>
          <p:nvPr/>
        </p:nvGrpSpPr>
        <p:grpSpPr>
          <a:xfrm>
            <a:off x="4707020" y="3671655"/>
            <a:ext cx="3001644" cy="2880360"/>
            <a:chOff x="726774" y="2847323"/>
            <a:chExt cx="2859340" cy="2743805"/>
          </a:xfrm>
        </p:grpSpPr>
        <p:sp>
          <p:nvSpPr>
            <p:cNvPr id="101" name="îṣľide"/>
            <p:cNvSpPr/>
            <p:nvPr>
              <p:custDataLst>
                <p:tags r:id="rId12"/>
              </p:custDataLst>
            </p:nvPr>
          </p:nvSpPr>
          <p:spPr>
            <a:xfrm>
              <a:off x="800736" y="2914466"/>
              <a:ext cx="2689657" cy="2676662"/>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102" name="文本框 101"/>
            <p:cNvSpPr txBox="1"/>
            <p:nvPr>
              <p:custDataLst>
                <p:tags r:id="rId13"/>
              </p:custDataLst>
            </p:nvPr>
          </p:nvSpPr>
          <p:spPr>
            <a:xfrm>
              <a:off x="726774" y="3237480"/>
              <a:ext cx="2859340" cy="1929011"/>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所称“</a:t>
              </a:r>
              <a:r>
                <a:rPr lang="zh-CN" altLang="en-US" sz="1400" b="1" dirty="0">
                  <a:solidFill>
                    <a:srgbClr val="0070C0"/>
                  </a:solidFill>
                  <a:latin typeface="微软雅黑" panose="020B0503020204020204" pitchFamily="34" charset="-122"/>
                  <a:ea typeface="微软雅黑" panose="020B0503020204020204" pitchFamily="34" charset="-122"/>
                </a:rPr>
                <a:t>被列入经营异常名录</a:t>
              </a:r>
              <a:r>
                <a:rPr lang="zh-CN" altLang="en-US" sz="1400" dirty="0">
                  <a:latin typeface="微软雅黑" panose="020B0503020204020204" pitchFamily="34" charset="-122"/>
                  <a:ea typeface="微软雅黑" panose="020B0503020204020204" pitchFamily="34" charset="-122"/>
                </a:rPr>
                <a:t>”以国家企业信用信息公示系统查询结果为准，网址为https://www.gsxt.gov.cn</a:t>
              </a:r>
              <a:endParaRPr lang="zh-CN" altLang="en-US" sz="1400" dirty="0">
                <a:latin typeface="微软雅黑" panose="020B0503020204020204" pitchFamily="34" charset="-122"/>
                <a:ea typeface="微软雅黑" panose="020B0503020204020204" pitchFamily="34" charset="-122"/>
              </a:endParaRPr>
            </a:p>
            <a:p>
              <a:pPr marL="179705" indent="-179705">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所称“</a:t>
              </a:r>
              <a:r>
                <a:rPr lang="zh-CN" altLang="en-US" sz="1400" b="1" dirty="0">
                  <a:solidFill>
                    <a:srgbClr val="0070C0"/>
                  </a:solidFill>
                  <a:latin typeface="微软雅黑" panose="020B0503020204020204" pitchFamily="34" charset="-122"/>
                  <a:ea typeface="微软雅黑" panose="020B0503020204020204" pitchFamily="34" charset="-122"/>
                </a:rPr>
                <a:t>严重失信主体名单</a:t>
              </a:r>
              <a:r>
                <a:rPr lang="zh-CN" altLang="en-US" sz="1400" dirty="0">
                  <a:latin typeface="微软雅黑" panose="020B0503020204020204" pitchFamily="34" charset="-122"/>
                  <a:ea typeface="微软雅黑" panose="020B0503020204020204" pitchFamily="34" charset="-122"/>
                </a:rPr>
                <a:t>”以信用中国查询结果为准，网址为https://www.creditchina.gov.cn</a:t>
              </a:r>
              <a:endParaRPr lang="zh-CN" altLang="en-US" sz="1400" dirty="0">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800736" y="2847323"/>
              <a:ext cx="1945788" cy="367394"/>
              <a:chOff x="800736" y="2847323"/>
              <a:chExt cx="1945788" cy="367394"/>
            </a:xfrm>
          </p:grpSpPr>
          <p:sp>
            <p:nvSpPr>
              <p:cNvPr id="105" name="矩形 104"/>
              <p:cNvSpPr/>
              <p:nvPr>
                <p:custDataLst>
                  <p:tags r:id="rId14"/>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 name="文本框 105"/>
              <p:cNvSpPr txBox="1"/>
              <p:nvPr>
                <p:custDataLst>
                  <p:tags r:id="rId15"/>
                </p:custDataLst>
              </p:nvPr>
            </p:nvSpPr>
            <p:spPr>
              <a:xfrm>
                <a:off x="896620" y="2847323"/>
                <a:ext cx="1714905" cy="351822"/>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2</a:t>
                </a:r>
                <a:r>
                  <a:rPr lang="zh-CN" altLang="en-US" dirty="0">
                    <a:sym typeface="+mn-ea"/>
                  </a:rPr>
                  <a:t>：</a:t>
                </a:r>
                <a:endParaRPr lang="zh-CN" altLang="en-US" dirty="0">
                  <a:sym typeface="+mn-ea"/>
                </a:endParaRPr>
              </a:p>
            </p:txBody>
          </p:sp>
          <p:sp>
            <p:nvSpPr>
              <p:cNvPr id="107" name="矩形 106"/>
              <p:cNvSpPr/>
              <p:nvPr>
                <p:custDataLst>
                  <p:tags r:id="rId16"/>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custDataLst>
                  <p:tags r:id="rId17"/>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custDataLst>
                  <p:tags r:id="rId18"/>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custDataLst>
                  <p:tags r:id="rId19"/>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a:off x="7749901" y="3671656"/>
            <a:ext cx="4511312" cy="2879959"/>
            <a:chOff x="800736" y="2847323"/>
            <a:chExt cx="4297435" cy="2743422"/>
          </a:xfrm>
        </p:grpSpPr>
        <p:sp>
          <p:nvSpPr>
            <p:cNvPr id="112" name="îṣľide"/>
            <p:cNvSpPr/>
            <p:nvPr>
              <p:custDataLst>
                <p:tags r:id="rId20"/>
              </p:custDataLst>
            </p:nvPr>
          </p:nvSpPr>
          <p:spPr>
            <a:xfrm>
              <a:off x="896620" y="2914356"/>
              <a:ext cx="4201551" cy="2676389"/>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113" name="文本框 112"/>
            <p:cNvSpPr txBox="1"/>
            <p:nvPr>
              <p:custDataLst>
                <p:tags r:id="rId21"/>
              </p:custDataLst>
            </p:nvPr>
          </p:nvSpPr>
          <p:spPr>
            <a:xfrm>
              <a:off x="907317" y="3178383"/>
              <a:ext cx="4168419" cy="2240025"/>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所称“</a:t>
              </a:r>
              <a:r>
                <a:rPr lang="zh-CN" altLang="en-US" sz="1300" b="1" dirty="0">
                  <a:solidFill>
                    <a:srgbClr val="0070C0"/>
                  </a:solidFill>
                  <a:latin typeface="微软雅黑" panose="020B0503020204020204" pitchFamily="34" charset="-122"/>
                  <a:ea typeface="微软雅黑" panose="020B0503020204020204" pitchFamily="34" charset="-122"/>
                </a:rPr>
                <a:t>重大安全（含网络安全、数据安全）、质量、环境污染等事故</a:t>
              </a:r>
              <a:r>
                <a:rPr lang="zh-CN" altLang="en-US" sz="1300" dirty="0">
                  <a:latin typeface="微软雅黑" panose="020B0503020204020204" pitchFamily="34" charset="-122"/>
                  <a:ea typeface="微软雅黑" panose="020B0503020204020204" pitchFamily="34" charset="-122"/>
                </a:rPr>
                <a:t>”是指产品安全、生产安全、工程质量安全、环境保护、网络安全等各级监管部门，依据</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中华人民共和国安全生产法</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中华人民共和国环境保护法</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生产安全事故报告和调查处理条例</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中华人民共和国网络安全法</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中华人民共和国数据安全法</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等法律法规，最高人民法院、最高人民检察院司法解释，部门规章以及地方法规等出具的判定意见。</a:t>
              </a:r>
              <a:endParaRPr lang="zh-CN" altLang="en-US" sz="1300" dirty="0">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800736" y="2847323"/>
              <a:ext cx="1945788" cy="367394"/>
              <a:chOff x="800736" y="2847323"/>
              <a:chExt cx="1945788" cy="367394"/>
            </a:xfrm>
          </p:grpSpPr>
          <p:sp>
            <p:nvSpPr>
              <p:cNvPr id="115" name="矩形 114"/>
              <p:cNvSpPr/>
              <p:nvPr>
                <p:custDataLst>
                  <p:tags r:id="rId22"/>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文本框 115"/>
              <p:cNvSpPr txBox="1"/>
              <p:nvPr>
                <p:custDataLst>
                  <p:tags r:id="rId23"/>
                </p:custDataLst>
              </p:nvPr>
            </p:nvSpPr>
            <p:spPr>
              <a:xfrm>
                <a:off x="896620" y="2847323"/>
                <a:ext cx="1714905" cy="351822"/>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3</a:t>
                </a:r>
                <a:r>
                  <a:rPr lang="zh-CN" altLang="en-US" dirty="0">
                    <a:sym typeface="+mn-ea"/>
                  </a:rPr>
                  <a:t>：</a:t>
                </a:r>
                <a:endParaRPr lang="zh-CN" altLang="en-US" dirty="0">
                  <a:sym typeface="+mn-ea"/>
                </a:endParaRPr>
              </a:p>
            </p:txBody>
          </p:sp>
          <p:sp>
            <p:nvSpPr>
              <p:cNvPr id="117" name="矩形 116"/>
              <p:cNvSpPr/>
              <p:nvPr>
                <p:custDataLst>
                  <p:tags r:id="rId24"/>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custDataLst>
                  <p:tags r:id="rId25"/>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custDataLst>
                  <p:tags r:id="rId26"/>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custDataLst>
                  <p:tags r:id="rId27"/>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8"/>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48099"/>
    </mc:Choice>
    <mc:Fallback>
      <p:transition spd="slow" advTm="1480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grpSp>
        <p:nvGrpSpPr>
          <p:cNvPr id="2" name="组合 1"/>
          <p:cNvGrpSpPr/>
          <p:nvPr/>
        </p:nvGrpSpPr>
        <p:grpSpPr>
          <a:xfrm>
            <a:off x="674163" y="2231431"/>
            <a:ext cx="11579842" cy="1222840"/>
            <a:chOff x="687114" y="1105407"/>
            <a:chExt cx="11579842" cy="1222840"/>
          </a:xfrm>
        </p:grpSpPr>
        <p:sp>
          <p:nvSpPr>
            <p:cNvPr id="4" name="矩形: 单圆角 3"/>
            <p:cNvSpPr/>
            <p:nvPr>
              <p:custDataLst>
                <p:tags r:id="rId1"/>
              </p:custDataLst>
            </p:nvPr>
          </p:nvSpPr>
          <p:spPr>
            <a:xfrm>
              <a:off x="687114" y="1105407"/>
              <a:ext cx="11579842" cy="1222840"/>
            </a:xfrm>
            <a:prstGeom prst="round1Rect">
              <a:avLst>
                <a:gd name="adj" fmla="val 6899"/>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827001" y="1134005"/>
              <a:ext cx="11282047" cy="1130935"/>
            </a:xfrm>
            <a:prstGeom prst="rect">
              <a:avLst/>
            </a:prstGeom>
            <a:noFill/>
          </p:spPr>
          <p:txBody>
            <a:bodyPr wrap="square" tIns="0" bIns="0" rtlCol="0" anchor="t">
              <a:spAutoFit/>
            </a:bodyPr>
            <a:lstStyle/>
            <a:p>
              <a:pPr algn="just">
                <a:lnSpc>
                  <a:spcPts val="2940"/>
                </a:lnSpc>
              </a:pPr>
              <a:r>
                <a:rPr kumimoji="1" lang="zh-CN" altLang="en-US" sz="1600" b="1" dirty="0">
                  <a:solidFill>
                    <a:srgbClr val="0070C0"/>
                  </a:solidFill>
                  <a:latin typeface="微软雅黑" panose="020B0503020204020204" pitchFamily="34" charset="-122"/>
                  <a:ea typeface="微软雅黑" panose="020B0503020204020204" pitchFamily="34" charset="-122"/>
                </a:rPr>
                <a:t>（一）参评要求。</a:t>
              </a:r>
              <a:r>
                <a:rPr kumimoji="1" lang="zh-CN" altLang="en-US" sz="1600" dirty="0">
                  <a:latin typeface="微软雅黑" panose="020B0503020204020204" pitchFamily="34" charset="-122"/>
                  <a:ea typeface="微软雅黑" panose="020B0503020204020204" pitchFamily="34" charset="-122"/>
                </a:rPr>
                <a:t>参评企业应在中华人民共和国境内工商注册登记、具有独立法人资格，符合</a:t>
              </a:r>
              <a:r>
                <a:rPr kumimoji="1" lang="en-US" altLang="zh-CN" sz="1600" dirty="0">
                  <a:latin typeface="微软雅黑" panose="020B0503020204020204" pitchFamily="34" charset="-122"/>
                  <a:ea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rPr>
                <a:t>中小企业划型标准规定</a:t>
              </a:r>
              <a:r>
                <a:rPr kumimoji="1" lang="en-US" altLang="zh-CN" sz="1600" dirty="0">
                  <a:latin typeface="微软雅黑" panose="020B0503020204020204" pitchFamily="34" charset="-122"/>
                  <a:ea typeface="微软雅黑" panose="020B0503020204020204" pitchFamily="34" charset="-122"/>
                </a:rPr>
                <a:t>》</a:t>
              </a:r>
              <a:r>
                <a:rPr kumimoji="1" lang="zh-CN" altLang="en-US" sz="1600" dirty="0">
                  <a:latin typeface="微软雅黑" panose="020B0503020204020204" pitchFamily="34" charset="-122"/>
                  <a:ea typeface="微软雅黑" panose="020B0503020204020204" pitchFamily="34" charset="-122"/>
                </a:rPr>
                <a:t>，企业未被列入经营异常名录或严重失信主体名单，提供的产品（服务）不属于国家禁止、限制或淘汰类，同时近三年未发生重大安全（含网络安全、数据安全）、质量、环境污染等事故以及偷漏税等违法违规行为。</a:t>
              </a:r>
              <a:endParaRPr kumimoji="1" lang="zh-CN" altLang="en-US" sz="1600" dirty="0">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575310" y="3676650"/>
            <a:ext cx="11678285" cy="2955925"/>
            <a:chOff x="800736" y="2847323"/>
            <a:chExt cx="11124628" cy="2738360"/>
          </a:xfrm>
        </p:grpSpPr>
        <p:sp>
          <p:nvSpPr>
            <p:cNvPr id="6" name="îṣľide"/>
            <p:cNvSpPr/>
            <p:nvPr>
              <p:custDataLst>
                <p:tags r:id="rId2"/>
              </p:custDataLst>
            </p:nvPr>
          </p:nvSpPr>
          <p:spPr>
            <a:xfrm>
              <a:off x="896914" y="2914466"/>
              <a:ext cx="11028450" cy="2671217"/>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69" name="文本框 68"/>
            <p:cNvSpPr txBox="1"/>
            <p:nvPr>
              <p:custDataLst>
                <p:tags r:id="rId3"/>
              </p:custDataLst>
            </p:nvPr>
          </p:nvSpPr>
          <p:spPr>
            <a:xfrm>
              <a:off x="1556250" y="3308522"/>
              <a:ext cx="9461166" cy="1875968"/>
            </a:xfrm>
            <a:prstGeom prst="rect">
              <a:avLst/>
            </a:prstGeom>
            <a:noFill/>
          </p:spPr>
          <p:txBody>
            <a:bodyPr wrap="square" rtlCol="0">
              <a:noAutofit/>
            </a:bodyPr>
            <a:lstStyle/>
            <a:p>
              <a:pPr marL="0" indent="0" algn="just">
                <a:lnSpc>
                  <a:spcPct val="150000"/>
                </a:lnSpc>
                <a:spcBef>
                  <a:spcPts val="0"/>
                </a:spcBef>
                <a:spcAft>
                  <a:spcPts val="0"/>
                </a:spcAft>
                <a:buFont typeface="Arial" panose="020B0604020202020204" pitchFamily="34" charset="0"/>
                <a:buNone/>
              </a:pPr>
              <a:r>
                <a:rPr lang="zh-CN" altLang="en-US" sz="16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申报原则：</a:t>
              </a:r>
              <a:endParaRPr lang="en-US" altLang="zh-CN" sz="1600" b="1" kern="1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spcBef>
                  <a:spcPts val="0"/>
                </a:spcBef>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）应已经是</a:t>
              </a:r>
              <a:r>
                <a:rPr lang="zh-CN" altLang="en-US" sz="1600" b="1" dirty="0">
                  <a:solidFill>
                    <a:srgbClr val="0070C0"/>
                  </a:solidFill>
                  <a:latin typeface="微软雅黑" panose="020B0503020204020204" pitchFamily="34" charset="-122"/>
                  <a:ea typeface="微软雅黑" panose="020B0503020204020204" pitchFamily="34" charset="-122"/>
                  <a:sym typeface="+mn-ea"/>
                </a:rPr>
                <a:t>省级专精特新中小企业</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50000"/>
                </a:lnSpc>
                <a:spcBef>
                  <a:spcPts val="0"/>
                </a:spcBef>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）对于已成为我部</a:t>
              </a:r>
              <a:r>
                <a:rPr lang="zh-CN" altLang="en-US" sz="1600" b="1" dirty="0">
                  <a:solidFill>
                    <a:srgbClr val="0070C0"/>
                  </a:solidFill>
                  <a:latin typeface="微软雅黑" panose="020B0503020204020204" pitchFamily="34" charset="-122"/>
                  <a:ea typeface="微软雅黑" panose="020B0503020204020204" pitchFamily="34" charset="-122"/>
                  <a:sym typeface="+mn-ea"/>
                </a:rPr>
                <a:t>制造业单项冠军示范企业或单项冠军产品</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的企业，不再推荐新申报“小巨人”企业。</a:t>
              </a:r>
              <a:endPar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spcBef>
                  <a:spcPts val="0"/>
                </a:spcBef>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）对于与我部已认定的专精特新“小巨人”企业存在</a:t>
              </a:r>
              <a:r>
                <a:rPr lang="zh-CN" altLang="en-US" sz="1600" b="1" dirty="0">
                  <a:solidFill>
                    <a:srgbClr val="0070C0"/>
                  </a:solidFill>
                  <a:latin typeface="微软雅黑" panose="020B0503020204020204" pitchFamily="34" charset="-122"/>
                  <a:ea typeface="微软雅黑" panose="020B0503020204020204" pitchFamily="34" charset="-122"/>
                  <a:sym typeface="+mn-ea"/>
                </a:rPr>
                <a:t>控股关系（持股/被持股比例超过50%）</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的企业，以及同一集团内生产</a:t>
              </a:r>
              <a:r>
                <a:rPr lang="zh-CN" altLang="en-US" sz="1600" b="1" dirty="0">
                  <a:solidFill>
                    <a:srgbClr val="0070C0"/>
                  </a:solidFill>
                  <a:latin typeface="微软雅黑" panose="020B0503020204020204" pitchFamily="34" charset="-122"/>
                  <a:ea typeface="微软雅黑" panose="020B0503020204020204" pitchFamily="34" charset="-122"/>
                  <a:sym typeface="+mn-ea"/>
                </a:rPr>
                <a:t>相似主导产品的企业</a:t>
              </a:r>
              <a:r>
                <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rPr>
                <a:t>，不予推荐。</a:t>
              </a:r>
              <a:endPar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50000"/>
                </a:lnSpc>
                <a:spcBef>
                  <a:spcPts val="0"/>
                </a:spcBef>
                <a:spcAft>
                  <a:spcPts val="0"/>
                </a:spcAft>
                <a:buFont typeface="Arial" panose="020B0604020202020204" pitchFamily="34" charset="0"/>
                <a:buChar char="•"/>
              </a:pPr>
              <a:endParaRPr lang="zh-CN" altLang="en-US" sz="1600"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3" name="组合 72"/>
            <p:cNvGrpSpPr/>
            <p:nvPr/>
          </p:nvGrpSpPr>
          <p:grpSpPr>
            <a:xfrm>
              <a:off x="800736" y="2847323"/>
              <a:ext cx="1945788" cy="367394"/>
              <a:chOff x="800736" y="2847323"/>
              <a:chExt cx="1945788" cy="367394"/>
            </a:xfrm>
          </p:grpSpPr>
          <p:sp>
            <p:nvSpPr>
              <p:cNvPr id="62" name="矩形 61"/>
              <p:cNvSpPr/>
              <p:nvPr>
                <p:custDataLst>
                  <p:tags r:id="rId4"/>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60"/>
              <p:cNvSpPr txBox="1"/>
              <p:nvPr>
                <p:custDataLst>
                  <p:tags r:id="rId5"/>
                </p:custDataLst>
              </p:nvPr>
            </p:nvSpPr>
            <p:spPr>
              <a:xfrm>
                <a:off x="896620" y="2847323"/>
                <a:ext cx="1714905" cy="341192"/>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4</a:t>
                </a:r>
                <a:r>
                  <a:rPr lang="zh-CN" altLang="en-US" dirty="0">
                    <a:sym typeface="+mn-ea"/>
                  </a:rPr>
                  <a:t>：</a:t>
                </a:r>
                <a:endParaRPr lang="zh-CN" altLang="en-US" dirty="0">
                  <a:sym typeface="+mn-ea"/>
                </a:endParaRPr>
              </a:p>
            </p:txBody>
          </p:sp>
          <p:sp>
            <p:nvSpPr>
              <p:cNvPr id="63" name="矩形 62"/>
              <p:cNvSpPr/>
              <p:nvPr>
                <p:custDataLst>
                  <p:tags r:id="rId6"/>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custDataLst>
                  <p:tags r:id="rId7"/>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custDataLst>
                  <p:tags r:id="rId8"/>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custDataLst>
                  <p:tags r:id="rId9"/>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0"/>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42327"/>
    </mc:Choice>
    <mc:Fallback>
      <p:transition spd="slow" advTm="4232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1"/>
          </p:nvPr>
        </p:nvSpPr>
        <p:spPr>
          <a:xfrm>
            <a:off x="12403407" y="6816016"/>
            <a:ext cx="470506" cy="383297"/>
          </a:xfrm>
        </p:spPr>
        <p:txBody>
          <a:bodyPr/>
          <a:lstStyle/>
          <a:p>
            <a:fld id="{D04130C6-DD9E-4925-8ECA-3DE95E6422A8}" type="slidenum">
              <a:rPr lang="zh-CN" altLang="en-US" smtClean="0"/>
            </a:fld>
            <a:endParaRPr lang="zh-CN" altLang="en-US" dirty="0"/>
          </a:p>
        </p:txBody>
      </p:sp>
      <p:grpSp>
        <p:nvGrpSpPr>
          <p:cNvPr id="111" name="组合 110"/>
          <p:cNvGrpSpPr/>
          <p:nvPr>
            <p:custDataLst>
              <p:tags r:id="rId1"/>
            </p:custDataLst>
          </p:nvPr>
        </p:nvGrpSpPr>
        <p:grpSpPr>
          <a:xfrm>
            <a:off x="923654" y="3957455"/>
            <a:ext cx="5263515" cy="2037080"/>
            <a:chOff x="800736" y="2847323"/>
            <a:chExt cx="5013977" cy="1940504"/>
          </a:xfrm>
        </p:grpSpPr>
        <p:sp>
          <p:nvSpPr>
            <p:cNvPr id="112" name="îṣľide"/>
            <p:cNvSpPr/>
            <p:nvPr>
              <p:custDataLst>
                <p:tags r:id="rId2"/>
              </p:custDataLst>
            </p:nvPr>
          </p:nvSpPr>
          <p:spPr>
            <a:xfrm>
              <a:off x="896914" y="2914466"/>
              <a:ext cx="4917799" cy="1873361"/>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113" name="文本框 112"/>
            <p:cNvSpPr txBox="1"/>
            <p:nvPr>
              <p:custDataLst>
                <p:tags r:id="rId3"/>
              </p:custDataLst>
            </p:nvPr>
          </p:nvSpPr>
          <p:spPr>
            <a:xfrm>
              <a:off x="907316" y="3237463"/>
              <a:ext cx="4906951" cy="1038194"/>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截至上年末，</a:t>
              </a:r>
              <a:r>
                <a:rPr lang="zh-CN" altLang="en-US" sz="1600" b="1" dirty="0">
                  <a:solidFill>
                    <a:srgbClr val="0070C0"/>
                  </a:solidFill>
                  <a:latin typeface="微软雅黑" panose="020B0503020204020204" pitchFamily="34" charset="-122"/>
                  <a:ea typeface="微软雅黑" panose="020B0503020204020204" pitchFamily="34" charset="-122"/>
                </a:rPr>
                <a:t>企业从事特定细分市场时间达到</a:t>
              </a:r>
              <a:r>
                <a:rPr lang="en-US" altLang="zh-CN" sz="1600" b="1" dirty="0">
                  <a:solidFill>
                    <a:srgbClr val="0070C0"/>
                  </a:solidFill>
                  <a:latin typeface="微软雅黑" panose="020B0503020204020204" pitchFamily="34" charset="-122"/>
                  <a:ea typeface="微软雅黑" panose="020B0503020204020204" pitchFamily="34" charset="-122"/>
                </a:rPr>
                <a:t>3</a:t>
              </a:r>
              <a:r>
                <a:rPr lang="zh-CN" altLang="en-US" sz="1600" b="1" dirty="0">
                  <a:solidFill>
                    <a:srgbClr val="0070C0"/>
                  </a:solidFill>
                  <a:latin typeface="微软雅黑" panose="020B0503020204020204" pitchFamily="34" charset="-122"/>
                  <a:ea typeface="微软雅黑" panose="020B0503020204020204" pitchFamily="34" charset="-122"/>
                </a:rPr>
                <a:t>年以上。</a:t>
              </a:r>
              <a:r>
                <a:rPr lang="zh-CN" altLang="en-US" sz="1600" dirty="0">
                  <a:latin typeface="微软雅黑" panose="020B0503020204020204" pitchFamily="34" charset="-122"/>
                  <a:ea typeface="微软雅黑" panose="020B0503020204020204" pitchFamily="34" charset="-122"/>
                </a:rPr>
                <a:t>一是判断的时间是截至上年末；二是</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年是从事所申报的细分市场的时间，不是简单的企业成立时间。</a:t>
              </a:r>
              <a:endParaRPr lang="zh-CN" altLang="en-US" sz="1600" dirty="0">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800736" y="2847323"/>
              <a:ext cx="1945788" cy="367394"/>
              <a:chOff x="800736" y="2847323"/>
              <a:chExt cx="1945788" cy="367394"/>
            </a:xfrm>
          </p:grpSpPr>
          <p:sp>
            <p:nvSpPr>
              <p:cNvPr id="115" name="矩形 114"/>
              <p:cNvSpPr/>
              <p:nvPr>
                <p:custDataLst>
                  <p:tags r:id="rId4"/>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文本框 115"/>
              <p:cNvSpPr txBox="1"/>
              <p:nvPr>
                <p:custDataLst>
                  <p:tags r:id="rId5"/>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5</a:t>
                </a:r>
                <a:r>
                  <a:rPr lang="zh-CN" altLang="en-US" dirty="0">
                    <a:sym typeface="+mn-ea"/>
                  </a:rPr>
                  <a:t>：</a:t>
                </a:r>
                <a:endParaRPr lang="zh-CN" altLang="en-US" dirty="0">
                  <a:sym typeface="+mn-ea"/>
                </a:endParaRPr>
              </a:p>
            </p:txBody>
          </p:sp>
          <p:sp>
            <p:nvSpPr>
              <p:cNvPr id="117" name="矩形 116"/>
              <p:cNvSpPr/>
              <p:nvPr>
                <p:custDataLst>
                  <p:tags r:id="rId6"/>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custDataLst>
                  <p:tags r:id="rId7"/>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custDataLst>
                  <p:tags r:id="rId8"/>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custDataLst>
                  <p:tags r:id="rId9"/>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custDataLst>
              <p:tags r:id="rId10"/>
            </p:custDataLst>
          </p:nvPr>
        </p:nvGrpSpPr>
        <p:grpSpPr>
          <a:xfrm>
            <a:off x="6669133" y="3957456"/>
            <a:ext cx="5263515" cy="2037079"/>
            <a:chOff x="800736" y="2847323"/>
            <a:chExt cx="5013977" cy="1940503"/>
          </a:xfrm>
        </p:grpSpPr>
        <p:sp>
          <p:nvSpPr>
            <p:cNvPr id="19" name="îṣľide"/>
            <p:cNvSpPr/>
            <p:nvPr>
              <p:custDataLst>
                <p:tags r:id="rId11"/>
              </p:custDataLst>
            </p:nvPr>
          </p:nvSpPr>
          <p:spPr>
            <a:xfrm>
              <a:off x="896914" y="2914466"/>
              <a:ext cx="4917799" cy="1873360"/>
            </a:xfrm>
            <a:prstGeom prst="round2DiagRect">
              <a:avLst>
                <a:gd name="adj1" fmla="val 8155"/>
                <a:gd name="adj2" fmla="val 0"/>
              </a:avLst>
            </a:prstGeom>
            <a:solidFill>
              <a:schemeClr val="bg1">
                <a:alpha val="60000"/>
              </a:schemeClr>
            </a:solidFill>
            <a:ln>
              <a:solidFill>
                <a:srgbClr val="038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fontAlgn="auto">
                <a:spcBef>
                  <a:spcPts val="0"/>
                </a:spcBef>
                <a:spcAft>
                  <a:spcPts val="0"/>
                </a:spcAft>
              </a:pPr>
              <a:endParaRPr lang="zh-CN" altLang="en-US" dirty="0"/>
            </a:p>
          </p:txBody>
        </p:sp>
        <p:sp>
          <p:nvSpPr>
            <p:cNvPr id="24" name="文本框 23"/>
            <p:cNvSpPr txBox="1"/>
            <p:nvPr>
              <p:custDataLst>
                <p:tags r:id="rId12"/>
              </p:custDataLst>
            </p:nvPr>
          </p:nvSpPr>
          <p:spPr>
            <a:xfrm>
              <a:off x="907317" y="3237463"/>
              <a:ext cx="4906950" cy="1025385"/>
            </a:xfrm>
            <a:prstGeom prst="rect">
              <a:avLst/>
            </a:prstGeom>
            <a:noFill/>
          </p:spPr>
          <p:txBody>
            <a:bodyPr wrap="square" rtlCol="0">
              <a:noAutofit/>
            </a:bodyPr>
            <a:lstStyle/>
            <a:p>
              <a:pPr marL="179705" indent="-179705">
                <a:lnSpc>
                  <a:spcPct val="150000"/>
                </a:lnSpc>
                <a:buFont typeface="Arial" panose="020B0604020202020204" pitchFamily="34" charset="0"/>
                <a:buChar char="•"/>
              </a:pPr>
              <a:r>
                <a:rPr lang="zh-CN" altLang="en-US" sz="1600" b="1" dirty="0">
                  <a:solidFill>
                    <a:srgbClr val="0070C0"/>
                  </a:solidFill>
                  <a:latin typeface="微软雅黑" panose="020B0503020204020204" pitchFamily="34" charset="-122"/>
                  <a:ea typeface="微软雅黑" panose="020B0503020204020204" pitchFamily="34" charset="-122"/>
                </a:rPr>
                <a:t>近</a:t>
              </a:r>
              <a:r>
                <a:rPr lang="en-US" altLang="zh-CN" sz="1600" b="1" dirty="0">
                  <a:solidFill>
                    <a:srgbClr val="0070C0"/>
                  </a:solidFill>
                  <a:latin typeface="微软雅黑" panose="020B0503020204020204" pitchFamily="34" charset="-122"/>
                  <a:ea typeface="微软雅黑" panose="020B0503020204020204" pitchFamily="34" charset="-122"/>
                </a:rPr>
                <a:t>2</a:t>
              </a:r>
              <a:r>
                <a:rPr lang="zh-CN" altLang="en-US" sz="1600" b="1" dirty="0">
                  <a:solidFill>
                    <a:srgbClr val="0070C0"/>
                  </a:solidFill>
                  <a:latin typeface="微软雅黑" panose="020B0503020204020204" pitchFamily="34" charset="-122"/>
                  <a:ea typeface="微软雅黑" panose="020B0503020204020204" pitchFamily="34" charset="-122"/>
                </a:rPr>
                <a:t>年主营业务收入平均增长率</a:t>
              </a:r>
              <a:r>
                <a:rPr lang="zh-CN" altLang="en-US" sz="1600" dirty="0">
                  <a:latin typeface="微软雅黑" panose="020B0503020204020204" pitchFamily="34" charset="-122"/>
                  <a:ea typeface="微软雅黑" panose="020B0503020204020204" pitchFamily="34" charset="-122"/>
                </a:rPr>
                <a:t>的计算公式是：近</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年主营业务收入平均增长率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（企业上一年度主营业务收入增长率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企业上上年度主营业务收入增长率）</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00736" y="2847323"/>
              <a:ext cx="1945788" cy="367394"/>
              <a:chOff x="800736" y="2847323"/>
              <a:chExt cx="1945788" cy="367394"/>
            </a:xfrm>
          </p:grpSpPr>
          <p:sp>
            <p:nvSpPr>
              <p:cNvPr id="26" name="矩形 25"/>
              <p:cNvSpPr/>
              <p:nvPr>
                <p:custDataLst>
                  <p:tags r:id="rId13"/>
                </p:custDataLst>
              </p:nvPr>
            </p:nvSpPr>
            <p:spPr>
              <a:xfrm>
                <a:off x="800736" y="2847323"/>
                <a:ext cx="1944393" cy="367394"/>
              </a:xfrm>
              <a:prstGeom prst="rect">
                <a:avLst/>
              </a:prstGeom>
              <a:solidFill>
                <a:srgbClr val="02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p:cNvSpPr txBox="1"/>
              <p:nvPr>
                <p:custDataLst>
                  <p:tags r:id="rId14"/>
                </p:custDataLst>
              </p:nvPr>
            </p:nvSpPr>
            <p:spPr>
              <a:xfrm>
                <a:off x="896620" y="2847323"/>
                <a:ext cx="1714905" cy="350839"/>
              </a:xfrm>
              <a:prstGeom prst="rect">
                <a:avLst/>
              </a:prstGeom>
              <a:noFill/>
            </p:spPr>
            <p:txBody>
              <a:bodyPr wrap="square" rtlCol="0">
                <a:spAutoFit/>
              </a:bodyPr>
              <a:lstStyle>
                <a:defPPr>
                  <a:defRPr lang="en-US"/>
                </a:defPPr>
                <a:lvl1pPr algn="ctr">
                  <a:defRPr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解读</a:t>
                </a:r>
                <a:r>
                  <a:rPr lang="en-US" altLang="zh-CN" dirty="0">
                    <a:sym typeface="+mn-ea"/>
                  </a:rPr>
                  <a:t>6</a:t>
                </a:r>
                <a:r>
                  <a:rPr lang="zh-CN" altLang="en-US" dirty="0">
                    <a:sym typeface="+mn-ea"/>
                  </a:rPr>
                  <a:t>：</a:t>
                </a:r>
                <a:endParaRPr lang="zh-CN" altLang="en-US" dirty="0">
                  <a:sym typeface="+mn-ea"/>
                </a:endParaRPr>
              </a:p>
            </p:txBody>
          </p:sp>
          <p:sp>
            <p:nvSpPr>
              <p:cNvPr id="28" name="矩形 27"/>
              <p:cNvSpPr/>
              <p:nvPr>
                <p:custDataLst>
                  <p:tags r:id="rId15"/>
                </p:custDataLst>
              </p:nvPr>
            </p:nvSpPr>
            <p:spPr>
              <a:xfrm>
                <a:off x="2667928" y="2998053"/>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16"/>
                </p:custDataLst>
              </p:nvPr>
            </p:nvSpPr>
            <p:spPr>
              <a:xfrm>
                <a:off x="2667928"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17"/>
                </p:custDataLst>
              </p:nvPr>
            </p:nvSpPr>
            <p:spPr>
              <a:xfrm>
                <a:off x="2589332" y="3071308"/>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18"/>
                </p:custDataLst>
              </p:nvPr>
            </p:nvSpPr>
            <p:spPr>
              <a:xfrm>
                <a:off x="2510735" y="3142051"/>
                <a:ext cx="78596" cy="7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线连接符 2"/>
          <p:cNvCxnSpPr/>
          <p:nvPr/>
        </p:nvCxnSpPr>
        <p:spPr>
          <a:xfrm>
            <a:off x="619793" y="2082590"/>
            <a:ext cx="1172076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9"/>
            </p:custDataLst>
          </p:nvPr>
        </p:nvSpPr>
        <p:spPr>
          <a:xfrm>
            <a:off x="561074" y="1508814"/>
            <a:ext cx="8389865" cy="542925"/>
          </a:xfrm>
          <a:prstGeom prst="rect">
            <a:avLst/>
          </a:prstGeom>
        </p:spPr>
        <p:txBody>
          <a:bodyPr wrap="square">
            <a:spAutoFit/>
          </a:bodyPr>
          <a:lstStyle/>
          <a:p>
            <a:pPr lvl="0">
              <a:defRPr/>
            </a:pPr>
            <a:r>
              <a:rPr lang="zh-CN" altLang="en-US" sz="2940" b="1" spc="315" dirty="0">
                <a:solidFill>
                  <a:srgbClr val="0273C0"/>
                </a:solidFill>
                <a:latin typeface="微软雅黑" panose="020B0503020204020204" pitchFamily="34" charset="-122"/>
                <a:ea typeface="微软雅黑" panose="020B0503020204020204" pitchFamily="34" charset="-122"/>
                <a:sym typeface="+mn-ea"/>
              </a:rPr>
              <a:t>认定办法和认定指标</a:t>
            </a:r>
            <a:endParaRPr lang="en-US" altLang="zh-CN" sz="2940" b="1" spc="315" dirty="0">
              <a:solidFill>
                <a:srgbClr val="0273C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87070" y="2231390"/>
            <a:ext cx="11579860" cy="1232535"/>
          </a:xfrm>
          <a:prstGeom prst="rect">
            <a:avLst/>
          </a:prstGeom>
          <a:solidFill>
            <a:schemeClr val="bg1">
              <a:alpha val="60000"/>
            </a:schemeClr>
          </a:solidFill>
          <a:ln>
            <a:solidFill>
              <a:srgbClr val="0273C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64542" tIns="36000" rIns="264542" bIns="75583"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eaLnBrk="1" latinLnBrk="0" hangingPunct="1">
              <a:lnSpc>
                <a:spcPts val="2800"/>
              </a:lnSpc>
            </a:pPr>
            <a:r>
              <a:rPr kumimoji="1" lang="zh-CN" altLang="en-US" sz="1600" b="1" dirty="0">
                <a:solidFill>
                  <a:srgbClr val="0273C0"/>
                </a:solidFill>
                <a:latin typeface="微软雅黑" panose="020B0503020204020204" pitchFamily="34" charset="-122"/>
                <a:ea typeface="微软雅黑" panose="020B0503020204020204" pitchFamily="34" charset="-122"/>
                <a:sym typeface="+mn-ea"/>
              </a:rPr>
              <a:t>（二）专业化指标。</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坚持专业化发展道路，长期专注并深耕于产业链某一环节或某一产品。截至上年末，企业从事特定细分市场时间达到</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3</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年以上，主营业务收入总额占营业收入总额比重不低于</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70%</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，近</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2</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年主营业务收入平均增长率不低于</a:t>
            </a:r>
            <a:r>
              <a:rPr kumimoji="1" lang="en-US" altLang="zh-CN" sz="1600" dirty="0">
                <a:solidFill>
                  <a:schemeClr val="tx1"/>
                </a:solidFill>
                <a:latin typeface="微软雅黑" panose="020B0503020204020204" pitchFamily="34" charset="-122"/>
                <a:ea typeface="微软雅黑" panose="020B0503020204020204" pitchFamily="34" charset="-122"/>
                <a:sym typeface="+mn-ea"/>
              </a:rPr>
              <a:t>5%</a:t>
            </a:r>
            <a:r>
              <a:rPr kumimoji="1" lang="zh-CN" altLang="en-US" sz="1600" dirty="0">
                <a:solidFill>
                  <a:schemeClr val="tx1"/>
                </a:solidFill>
                <a:latin typeface="微软雅黑" panose="020B0503020204020204" pitchFamily="34" charset="-122"/>
                <a:ea typeface="微软雅黑" panose="020B0503020204020204" pitchFamily="34" charset="-122"/>
                <a:sym typeface="+mn-ea"/>
              </a:rPr>
              <a:t>。</a:t>
            </a:r>
            <a:endParaRPr kumimoji="1" lang="zh-CN" altLang="en-US" sz="1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7556"/>
    </mc:Choice>
    <mc:Fallback>
      <p:transition spd="slow" advTm="67556"/>
    </mc:Fallback>
  </mc:AlternateContent>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KSO_WM_DIAGRAM_VIRTUALLY_FRAME" val="{&quot;height&quot;:362.03740157480314,&quot;left&quot;:316.08911104332947,&quot;top&quot;:122.6,&quot;width&quot;:541.2608889566706}"/>
</p:tagLst>
</file>

<file path=ppt/tags/tag100.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1.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2.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3.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4.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5.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6.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7.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08.xml><?xml version="1.0" encoding="utf-8"?>
<p:tagLst xmlns:p="http://schemas.openxmlformats.org/presentationml/2006/main">
  <p:tag name="KSO_WM_DIAGRAM_VIRTUALLY_FRAME" val="{&quot;height&quot;:211.25001779103454,&quot;left&quot;:72.72866141732284,&quot;top&quot;:260.76062992125986,&quot;width&quot;:866.8499328334959}"/>
</p:tagLst>
</file>

<file path=ppt/tags/tag109.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xml><?xml version="1.0" encoding="utf-8"?>
<p:tagLst xmlns:p="http://schemas.openxmlformats.org/presentationml/2006/main">
  <p:tag name="KSO_WM_DIAGRAM_VIRTUALLY_FRAME" val="{&quot;height&quot;:362.03740157480314,&quot;left&quot;:316.08911104332947,&quot;top&quot;:122.6,&quot;width&quot;:541.2608889566706}"/>
</p:tagLst>
</file>

<file path=ppt/tags/tag110.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1.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2.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3.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4.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5.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6.xml><?xml version="1.0" encoding="utf-8"?>
<p:tagLst xmlns:p="http://schemas.openxmlformats.org/presentationml/2006/main">
  <p:tag name="KSO_WM_BEAUTIFY_FLAG" val=""/>
  <p:tag name="KSO_WM_DIAGRAM_VIRTUALLY_FRAME" val="{&quot;height&quot;:211.25001779103454,&quot;left&quot;:72.72866141732284,&quot;top&quot;:260.76062992125986,&quot;width&quot;:866.8499328334959}"/>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19.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xml><?xml version="1.0" encoding="utf-8"?>
<p:tagLst xmlns:p="http://schemas.openxmlformats.org/presentationml/2006/main">
  <p:tag name="KSO_WM_DIAGRAM_VIRTUALLY_FRAME" val="{&quot;height&quot;:362.03740157480314,&quot;left&quot;:316.08911104332947,&quot;top&quot;:122.6,&quot;width&quot;:541.2608889566706}"/>
</p:tagLst>
</file>

<file path=ppt/tags/tag120.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1.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2.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3.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4.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5.xml><?xml version="1.0" encoding="utf-8"?>
<p:tagLst xmlns:p="http://schemas.openxmlformats.org/presentationml/2006/main">
  <p:tag name="KSO_WM_BEAUTIFY_FLAG" val=""/>
  <p:tag name="KSO_WM_DIAGRAM_VIRTUALLY_FRAME" val="{&quot;height&quot;:185.2109448818898,&quot;left&quot;:72.72866141732284,&quot;top&quot;:260.76062992125986,&quot;width&quot;:866.813149606299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62.03740157480314,&quot;left&quot;:316.08911104332947,&quot;top&quot;:122.6,&quot;width&quot;:541.2608889566706}"/>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362.03740157480314,&quot;left&quot;:316.08911104332947,&quot;top&quot;:122.6,&quot;width&quot;:541.2608889566706}"/>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62.03740157480314,&quot;left&quot;:316.08911104332947,&quot;top&quot;:122.6,&quot;width&quot;:541.2608889566706}"/>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DIAGRAM_VIRTUALLY_FRAME" val="{&quot;height&quot;:310.79299212598426,&quot;left&quot;:476.75,&quot;top&quot;:215.40700787401573,&quot;width&quot;:494.94732283464566}"/>
</p:tagLst>
</file>

<file path=ppt/tags/tag164.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65.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66.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67.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68.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69.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xml><?xml version="1.0" encoding="utf-8"?>
<p:tagLst xmlns:p="http://schemas.openxmlformats.org/presentationml/2006/main">
  <p:tag name="KSO_WM_DIAGRAM_VIRTUALLY_FRAME" val="{&quot;height&quot;:362.03740157480314,&quot;left&quot;:316.08911104332947,&quot;top&quot;:122.6,&quot;width&quot;:541.2608889566706}"/>
</p:tagLst>
</file>

<file path=ppt/tags/tag170.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1.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2.xml><?xml version="1.0" encoding="utf-8"?>
<p:tagLst xmlns:p="http://schemas.openxmlformats.org/presentationml/2006/main">
  <p:tag name="KSO_WM_DIAGRAM_VIRTUALLY_FRAME" val="{&quot;height&quot;:310.79299212598426,&quot;left&quot;:476.75,&quot;top&quot;:215.40700787401573,&quot;width&quot;:494.94732283464566}"/>
</p:tagLst>
</file>

<file path=ppt/tags/tag173.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4.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5.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6.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7.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8.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79.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8.xml><?xml version="1.0" encoding="utf-8"?>
<p:tagLst xmlns:p="http://schemas.openxmlformats.org/presentationml/2006/main">
  <p:tag name="KSO_WM_DIAGRAM_VIRTUALLY_FRAME" val="{&quot;height&quot;:362.03740157480314,&quot;left&quot;:316.08911104332947,&quot;top&quot;:122.6,&quot;width&quot;:541.2608889566706}"/>
</p:tagLst>
</file>

<file path=ppt/tags/tag180.xml><?xml version="1.0" encoding="utf-8"?>
<p:tagLst xmlns:p="http://schemas.openxmlformats.org/presentationml/2006/main">
  <p:tag name="KSO_WM_BEAUTIFY_FLAG" val=""/>
  <p:tag name="KSO_WM_DIAGRAM_VIRTUALLY_FRAME" val="{&quot;height&quot;:310.79299212598426,&quot;left&quot;:476.75,&quot;top&quot;:215.40700787401573,&quot;width&quot;:494.94732283464566}"/>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DIAGRAM_VIRTUALLY_FRAME" val="{&quot;height&quot;:305.4841732283464,&quot;left&quot;:476.77314960629917,&quot;top&quot;:216.0602362204724,&quot;width&quot;:489.1288976377953}"/>
</p:tagLst>
</file>

<file path=ppt/tags/tag184.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85.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86.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87.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88.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89.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xml><?xml version="1.0" encoding="utf-8"?>
<p:tagLst xmlns:p="http://schemas.openxmlformats.org/presentationml/2006/main">
  <p:tag name="KSO_WM_DIAGRAM_VIRTUALLY_FRAME" val="{&quot;height&quot;:362.03740157480314,&quot;left&quot;:316.08911104332947,&quot;top&quot;:122.6,&quot;width&quot;:541.2608889566706}"/>
</p:tagLst>
</file>

<file path=ppt/tags/tag190.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1.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2.xml><?xml version="1.0" encoding="utf-8"?>
<p:tagLst xmlns:p="http://schemas.openxmlformats.org/presentationml/2006/main">
  <p:tag name="KSO_WM_DIAGRAM_VIRTUALLY_FRAME" val="{&quot;height&quot;:305.4841732283464,&quot;left&quot;:476.77314960629917,&quot;top&quot;:216.0602362204724,&quot;width&quot;:489.1288976377953}"/>
</p:tagLst>
</file>

<file path=ppt/tags/tag193.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4.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5.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6.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7.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8.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199.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KSO_WM_DIAGRAM_VIRTUALLY_FRAME" val="{&quot;height&quot;:362.03740157480314,&quot;left&quot;:316.08911104332947,&quot;top&quot;:122.6,&quot;width&quot;:541.2608889566706}"/>
</p:tagLst>
</file>

<file path=ppt/tags/tag200.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1.xml><?xml version="1.0" encoding="utf-8"?>
<p:tagLst xmlns:p="http://schemas.openxmlformats.org/presentationml/2006/main">
  <p:tag name="KSO_WM_DIAGRAM_VIRTUALLY_FRAME" val="{&quot;height&quot;:305.4841732283464,&quot;left&quot;:476.77314960629917,&quot;top&quot;:216.0602362204724,&quot;width&quot;:489.1288976377953}"/>
</p:tagLst>
</file>

<file path=ppt/tags/tag202.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3.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4.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5.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6.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7.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8.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09.xml><?xml version="1.0" encoding="utf-8"?>
<p:tagLst xmlns:p="http://schemas.openxmlformats.org/presentationml/2006/main">
  <p:tag name="KSO_WM_BEAUTIFY_FLAG" val=""/>
  <p:tag name="KSO_WM_DIAGRAM_VIRTUALLY_FRAME" val="{&quot;height&quot;:305.4841732283464,&quot;left&quot;:476.77314960629917,&quot;top&quot;:216.0602362204724,&quot;width&quot;:489.1288976377953}"/>
</p:tagLst>
</file>

<file path=ppt/tags/tag21.xml><?xml version="1.0" encoding="utf-8"?>
<p:tagLst xmlns:p="http://schemas.openxmlformats.org/presentationml/2006/main">
  <p:tag name="KSO_WM_DIAGRAM_VIRTUALLY_FRAME" val="{&quot;height&quot;:362.03740157480314,&quot;left&quot;:316.08911104332947,&quot;top&quot;:122.6,&quot;width&quot;:541.2608889566706}"/>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62.03740157480314,&quot;left&quot;:316.08911104332947,&quot;top&quot;:122.6,&quot;width&quot;:541.2608889566706}"/>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DIAGRAM_VIRTUALLY_FRAME" val="{&quot;height&quot;:362.03740157480314,&quot;left&quot;:316.08911104332947,&quot;top&quot;:122.6,&quot;width&quot;:542.1609191041091}"/>
</p:tagLst>
</file>

<file path=ppt/tags/tag222.xml><?xml version="1.0" encoding="utf-8"?>
<p:tagLst xmlns:p="http://schemas.openxmlformats.org/presentationml/2006/main">
  <p:tag name="KSO_WM_DIAGRAM_VIRTUALLY_FRAME" val="{&quot;height&quot;:362.03740157480314,&quot;left&quot;:316.08911104332947,&quot;top&quot;:122.6,&quot;width&quot;:542.1609191041091}"/>
</p:tagLst>
</file>

<file path=ppt/tags/tag223.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224.xml><?xml version="1.0" encoding="utf-8"?>
<p:tagLst xmlns:p="http://schemas.openxmlformats.org/presentationml/2006/main">
  <p:tag name="KSO_WM_DIAGRAM_VIRTUALLY_FRAME" val="{&quot;height&quot;:362.03740157480314,&quot;left&quot;:316.08911104332947,&quot;top&quot;:122.6,&quot;width&quot;:542.1609191041091}"/>
</p:tagLst>
</file>

<file path=ppt/tags/tag225.xml><?xml version="1.0" encoding="utf-8"?>
<p:tagLst xmlns:p="http://schemas.openxmlformats.org/presentationml/2006/main">
  <p:tag name="KSO_WM_DIAGRAM_VIRTUALLY_FRAME" val="{&quot;height&quot;:362.03740157480314,&quot;left&quot;:316.08911104332947,&quot;top&quot;:122.6,&quot;width&quot;:542.1609191041091}"/>
</p:tagLst>
</file>

<file path=ppt/tags/tag226.xml><?xml version="1.0" encoding="utf-8"?>
<p:tagLst xmlns:p="http://schemas.openxmlformats.org/presentationml/2006/main">
  <p:tag name="KSO_WM_DIAGRAM_VIRTUALLY_FRAME" val="{&quot;height&quot;:362.03740157480314,&quot;left&quot;:316.08911104332947,&quot;top&quot;:122.6,&quot;width&quot;:542.1609191041091}"/>
</p:tagLst>
</file>

<file path=ppt/tags/tag227.xml><?xml version="1.0" encoding="utf-8"?>
<p:tagLst xmlns:p="http://schemas.openxmlformats.org/presentationml/2006/main">
  <p:tag name="KSO_WM_DIAGRAM_VIRTUALLY_FRAME" val="{&quot;height&quot;:362.03740157480314,&quot;left&quot;:316.08911104332947,&quot;top&quot;:122.6,&quot;width&quot;:542.1609191041091}"/>
</p:tagLst>
</file>

<file path=ppt/tags/tag228.xml><?xml version="1.0" encoding="utf-8"?>
<p:tagLst xmlns:p="http://schemas.openxmlformats.org/presentationml/2006/main">
  <p:tag name="KSO_WM_DIAGRAM_VIRTUALLY_FRAME" val="{&quot;height&quot;:362.03740157480314,&quot;left&quot;:316.08911104332947,&quot;top&quot;:122.6,&quot;width&quot;:542.1609191041091}"/>
</p:tagLst>
</file>

<file path=ppt/tags/tag229.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23.xml><?xml version="1.0" encoding="utf-8"?>
<p:tagLst xmlns:p="http://schemas.openxmlformats.org/presentationml/2006/main">
  <p:tag name="KSO_WM_DIAGRAM_VIRTUALLY_FRAME" val="{&quot;height&quot;:362.03740157480314,&quot;left&quot;:316.08911104332947,&quot;top&quot;:122.6,&quot;width&quot;:541.2608889566706}"/>
</p:tagLst>
</file>

<file path=ppt/tags/tag230.xml><?xml version="1.0" encoding="utf-8"?>
<p:tagLst xmlns:p="http://schemas.openxmlformats.org/presentationml/2006/main">
  <p:tag name="KSO_WM_DIAGRAM_VIRTUALLY_FRAME" val="{&quot;height&quot;:362.03740157480314,&quot;left&quot;:316.08911104332947,&quot;top&quot;:122.6,&quot;width&quot;:542.1609191041091}"/>
</p:tagLst>
</file>

<file path=ppt/tags/tag231.xml><?xml version="1.0" encoding="utf-8"?>
<p:tagLst xmlns:p="http://schemas.openxmlformats.org/presentationml/2006/main">
  <p:tag name="KSO_WM_DIAGRAM_VIRTUALLY_FRAME" val="{&quot;height&quot;:362.03740157480314,&quot;left&quot;:316.08911104332947,&quot;top&quot;:122.6,&quot;width&quot;:542.1609191041091}"/>
</p:tagLst>
</file>

<file path=ppt/tags/tag232.xml><?xml version="1.0" encoding="utf-8"?>
<p:tagLst xmlns:p="http://schemas.openxmlformats.org/presentationml/2006/main">
  <p:tag name="KSO_WM_DIAGRAM_VIRTUALLY_FRAME" val="{&quot;height&quot;:362.03740157480314,&quot;left&quot;:316.08911104332947,&quot;top&quot;:122.6,&quot;width&quot;:542.1609191041091}"/>
</p:tagLst>
</file>

<file path=ppt/tags/tag233.xml><?xml version="1.0" encoding="utf-8"?>
<p:tagLst xmlns:p="http://schemas.openxmlformats.org/presentationml/2006/main">
  <p:tag name="KSO_WM_DIAGRAM_VIRTUALLY_FRAME" val="{&quot;height&quot;:362.03740157480314,&quot;left&quot;:316.08911104332947,&quot;top&quot;:122.6,&quot;width&quot;:542.1609191041091}"/>
</p:tagLst>
</file>

<file path=ppt/tags/tag234.xml><?xml version="1.0" encoding="utf-8"?>
<p:tagLst xmlns:p="http://schemas.openxmlformats.org/presentationml/2006/main">
  <p:tag name="KSO_WM_DIAGRAM_VIRTUALLY_FRAME" val="{&quot;height&quot;:362.03740157480314,&quot;left&quot;:316.08911104332947,&quot;top&quot;:122.6,&quot;width&quot;:542.1609191041091}"/>
</p:tagLst>
</file>

<file path=ppt/tags/tag235.xml><?xml version="1.0" encoding="utf-8"?>
<p:tagLst xmlns:p="http://schemas.openxmlformats.org/presentationml/2006/main">
  <p:tag name="KSO_WM_DIAGRAM_VIRTUALLY_FRAME" val="{&quot;height&quot;:362.03740157480314,&quot;left&quot;:316.08911104332947,&quot;top&quot;:122.6,&quot;width&quot;:542.1609191041091}"/>
</p:tagLst>
</file>

<file path=ppt/tags/tag236.xml><?xml version="1.0" encoding="utf-8"?>
<p:tagLst xmlns:p="http://schemas.openxmlformats.org/presentationml/2006/main">
  <p:tag name="KSO_WM_DIAGRAM_VIRTUALLY_FRAME" val="{&quot;height&quot;:362.03740157480314,&quot;left&quot;:316.08911104332947,&quot;top&quot;:122.6,&quot;width&quot;:542.1609191041091}"/>
</p:tagLst>
</file>

<file path=ppt/tags/tag237.xml><?xml version="1.0" encoding="utf-8"?>
<p:tagLst xmlns:p="http://schemas.openxmlformats.org/presentationml/2006/main">
  <p:tag name="KSO_WM_DIAGRAM_VIRTUALLY_FRAME" val="{&quot;height&quot;:362.03740157480314,&quot;left&quot;:316.08911104332947,&quot;top&quot;:122.6,&quot;width&quot;:542.1609191041091}"/>
</p:tagLst>
</file>

<file path=ppt/tags/tag238.xml><?xml version="1.0" encoding="utf-8"?>
<p:tagLst xmlns:p="http://schemas.openxmlformats.org/presentationml/2006/main">
  <p:tag name="KSO_WM_DIAGRAM_VIRTUALLY_FRAME" val="{&quot;height&quot;:362.03740157480314,&quot;left&quot;:316.08911104332947,&quot;top&quot;:122.6,&quot;width&quot;:542.1609191041091}"/>
</p:tagLst>
</file>

<file path=ppt/tags/tag239.xml><?xml version="1.0" encoding="utf-8"?>
<p:tagLst xmlns:p="http://schemas.openxmlformats.org/presentationml/2006/main">
  <p:tag name="KSO_WM_DIAGRAM_VIRTUALLY_FRAME" val="{&quot;height&quot;:362.03740157480314,&quot;left&quot;:316.08911104332947,&quot;top&quot;:122.6,&quot;width&quot;:542.1609191041091}"/>
</p:tagLst>
</file>

<file path=ppt/tags/tag24.xml><?xml version="1.0" encoding="utf-8"?>
<p:tagLst xmlns:p="http://schemas.openxmlformats.org/presentationml/2006/main">
  <p:tag name="KSO_WM_DIAGRAM_VIRTUALLY_FRAME" val="{&quot;height&quot;:362.03740157480314,&quot;left&quot;:316.08911104332947,&quot;top&quot;:122.6,&quot;width&quot;:541.2608889566706}"/>
</p:tagLst>
</file>

<file path=ppt/tags/tag240.xml><?xml version="1.0" encoding="utf-8"?>
<p:tagLst xmlns:p="http://schemas.openxmlformats.org/presentationml/2006/main">
  <p:tag name="KSO_WM_DIAGRAM_VIRTUALLY_FRAME" val="{&quot;height&quot;:362.03740157480314,&quot;left&quot;:316.08911104332947,&quot;top&quot;:122.6,&quot;width&quot;:542.1609191041091}"/>
</p:tagLst>
</file>

<file path=ppt/tags/tag241.xml><?xml version="1.0" encoding="utf-8"?>
<p:tagLst xmlns:p="http://schemas.openxmlformats.org/presentationml/2006/main">
  <p:tag name="KSO_WM_DIAGRAM_VIRTUALLY_FRAME" val="{&quot;height&quot;:362.03740157480314,&quot;left&quot;:316.08911104332947,&quot;top&quot;:122.6,&quot;width&quot;:542.1609191041091}"/>
</p:tagLst>
</file>

<file path=ppt/tags/tag242.xml><?xml version="1.0" encoding="utf-8"?>
<p:tagLst xmlns:p="http://schemas.openxmlformats.org/presentationml/2006/main">
  <p:tag name="KSO_WM_DIAGRAM_VIRTUALLY_FRAME" val="{&quot;height&quot;:362.03740157480314,&quot;left&quot;:316.08911104332947,&quot;top&quot;:122.6,&quot;width&quot;:541.2608889566706}"/>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62.03740157480314,&quot;left&quot;:316.08911104332947,&quot;top&quot;:122.6,&quot;width&quot;:541.2608889566706}"/>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62.03740157480314,&quot;left&quot;:316.08911104332947,&quot;top&quot;:122.6,&quot;width&quot;:541.2608889566706}"/>
</p:tagLst>
</file>

<file path=ppt/tags/tag260.xml><?xml version="1.0" encoding="utf-8"?>
<p:tagLst xmlns:p="http://schemas.openxmlformats.org/presentationml/2006/main">
  <p:tag name="KSO_WM_DIAGRAM_VIRTUALLY_FRAME" val="{&quot;height&quot;:362.03740157480314,&quot;left&quot;:316.08911104332947,&quot;top&quot;:122.6,&quot;width&quot;:543.6608889566705}"/>
</p:tagLst>
</file>

<file path=ppt/tags/tag261.xml><?xml version="1.0" encoding="utf-8"?>
<p:tagLst xmlns:p="http://schemas.openxmlformats.org/presentationml/2006/main">
  <p:tag name="KSO_WM_DIAGRAM_VIRTUALLY_FRAME" val="{&quot;height&quot;:362.03740157480314,&quot;left&quot;:316.08911104332947,&quot;top&quot;:122.6,&quot;width&quot;:543.6608889566705}"/>
</p:tagLst>
</file>

<file path=ppt/tags/tag262.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263.xml><?xml version="1.0" encoding="utf-8"?>
<p:tagLst xmlns:p="http://schemas.openxmlformats.org/presentationml/2006/main">
  <p:tag name="KSO_WM_DIAGRAM_VIRTUALLY_FRAME" val="{&quot;height&quot;:362.03740157480314,&quot;left&quot;:316.08911104332947,&quot;top&quot;:122.6,&quot;width&quot;:543.6608889566705}"/>
</p:tagLst>
</file>

<file path=ppt/tags/tag264.xml><?xml version="1.0" encoding="utf-8"?>
<p:tagLst xmlns:p="http://schemas.openxmlformats.org/presentationml/2006/main">
  <p:tag name="KSO_WM_DIAGRAM_VIRTUALLY_FRAME" val="{&quot;height&quot;:362.03740157480314,&quot;left&quot;:316.08911104332947,&quot;top&quot;:122.6,&quot;width&quot;:543.6608889566705}"/>
</p:tagLst>
</file>

<file path=ppt/tags/tag265.xml><?xml version="1.0" encoding="utf-8"?>
<p:tagLst xmlns:p="http://schemas.openxmlformats.org/presentationml/2006/main">
  <p:tag name="KSO_WM_DIAGRAM_VIRTUALLY_FRAME" val="{&quot;height&quot;:362.03740157480314,&quot;left&quot;:316.08911104332947,&quot;top&quot;:122.6,&quot;width&quot;:543.6608889566705}"/>
</p:tagLst>
</file>

<file path=ppt/tags/tag266.xml><?xml version="1.0" encoding="utf-8"?>
<p:tagLst xmlns:p="http://schemas.openxmlformats.org/presentationml/2006/main">
  <p:tag name="KSO_WM_DIAGRAM_VIRTUALLY_FRAME" val="{&quot;height&quot;:362.03740157480314,&quot;left&quot;:316.08911104332947,&quot;top&quot;:122.6,&quot;width&quot;:543.6608889566705}"/>
</p:tagLst>
</file>

<file path=ppt/tags/tag267.xml><?xml version="1.0" encoding="utf-8"?>
<p:tagLst xmlns:p="http://schemas.openxmlformats.org/presentationml/2006/main">
  <p:tag name="KSO_WM_DIAGRAM_VIRTUALLY_FRAME" val="{&quot;height&quot;:362.03740157480314,&quot;left&quot;:316.08911104332947,&quot;top&quot;:122.6,&quot;width&quot;:543.6608889566705}"/>
</p:tagLst>
</file>

<file path=ppt/tags/tag268.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269.xml><?xml version="1.0" encoding="utf-8"?>
<p:tagLst xmlns:p="http://schemas.openxmlformats.org/presentationml/2006/main">
  <p:tag name="KSO_WM_DIAGRAM_VIRTUALLY_FRAME" val="{&quot;height&quot;:362.03740157480314,&quot;left&quot;:316.08911104332947,&quot;top&quot;:122.6,&quot;width&quot;:543.6608889566705}"/>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DIAGRAM_VIRTUALLY_FRAME" val="{&quot;height&quot;:362.03740157480314,&quot;left&quot;:316.08911104332947,&quot;top&quot;:122.6,&quot;width&quot;:543.6608889566705}"/>
</p:tagLst>
</file>

<file path=ppt/tags/tag271.xml><?xml version="1.0" encoding="utf-8"?>
<p:tagLst xmlns:p="http://schemas.openxmlformats.org/presentationml/2006/main">
  <p:tag name="KSO_WM_DIAGRAM_VIRTUALLY_FRAME" val="{&quot;height&quot;:362.03740157480314,&quot;left&quot;:316.08911104332947,&quot;top&quot;:122.6,&quot;width&quot;:543.6608889566705}"/>
</p:tagLst>
</file>

<file path=ppt/tags/tag272.xml><?xml version="1.0" encoding="utf-8"?>
<p:tagLst xmlns:p="http://schemas.openxmlformats.org/presentationml/2006/main">
  <p:tag name="KSO_WM_DIAGRAM_VIRTUALLY_FRAME" val="{&quot;height&quot;:362.03740157480314,&quot;left&quot;:316.08911104332947,&quot;top&quot;:122.6,&quot;width&quot;:543.6608889566705}"/>
</p:tagLst>
</file>

<file path=ppt/tags/tag273.xml><?xml version="1.0" encoding="utf-8"?>
<p:tagLst xmlns:p="http://schemas.openxmlformats.org/presentationml/2006/main">
  <p:tag name="KSO_WM_DIAGRAM_VIRTUALLY_FRAME" val="{&quot;height&quot;:362.03740157480314,&quot;left&quot;:316.08911104332947,&quot;top&quot;:122.6,&quot;width&quot;:543.6608889566705}"/>
</p:tagLst>
</file>

<file path=ppt/tags/tag274.xml><?xml version="1.0" encoding="utf-8"?>
<p:tagLst xmlns:p="http://schemas.openxmlformats.org/presentationml/2006/main">
  <p:tag name="KSO_WM_DIAGRAM_VIRTUALLY_FRAME" val="{&quot;height&quot;:362.03740157480314,&quot;left&quot;:316.08911104332947,&quot;top&quot;:122.6,&quot;width&quot;:543.6608889566705}"/>
</p:tagLst>
</file>

<file path=ppt/tags/tag275.xml><?xml version="1.0" encoding="utf-8"?>
<p:tagLst xmlns:p="http://schemas.openxmlformats.org/presentationml/2006/main">
  <p:tag name="KSO_WM_DIAGRAM_VIRTUALLY_FRAME" val="{&quot;height&quot;:362.03740157480314,&quot;left&quot;:316.08911104332947,&quot;top&quot;:122.6,&quot;width&quot;:543.6608889566705}"/>
</p:tagLst>
</file>

<file path=ppt/tags/tag276.xml><?xml version="1.0" encoding="utf-8"?>
<p:tagLst xmlns:p="http://schemas.openxmlformats.org/presentationml/2006/main">
  <p:tag name="KSO_WM_DIAGRAM_VIRTUALLY_FRAME" val="{&quot;height&quot;:362.03740157480314,&quot;left&quot;:316.08911104332947,&quot;top&quot;:122.6,&quot;width&quot;:543.6608889566705}"/>
</p:tagLst>
</file>

<file path=ppt/tags/tag277.xml><?xml version="1.0" encoding="utf-8"?>
<p:tagLst xmlns:p="http://schemas.openxmlformats.org/presentationml/2006/main">
  <p:tag name="KSO_WM_DIAGRAM_VIRTUALLY_FRAME" val="{&quot;height&quot;:362.03740157480314,&quot;left&quot;:316.08911104332947,&quot;top&quot;:122.6,&quot;width&quot;:543.6608889566705}"/>
</p:tagLst>
</file>

<file path=ppt/tags/tag278.xml><?xml version="1.0" encoding="utf-8"?>
<p:tagLst xmlns:p="http://schemas.openxmlformats.org/presentationml/2006/main">
  <p:tag name="KSO_WM_DIAGRAM_VIRTUALLY_FRAME" val="{&quot;height&quot;:362.03740157480314,&quot;left&quot;:316.08911104332947,&quot;top&quot;:122.6,&quot;width&quot;:543.6608889566705}"/>
</p:tagLst>
</file>

<file path=ppt/tags/tag279.xml><?xml version="1.0" encoding="utf-8"?>
<p:tagLst xmlns:p="http://schemas.openxmlformats.org/presentationml/2006/main">
  <p:tag name="KSO_WM_DIAGRAM_VIRTUALLY_FRAME" val="{&quot;height&quot;:362.03740157480314,&quot;left&quot;:316.08911104332947,&quot;top&quot;:122.6,&quot;width&quot;:543.6608889566705}"/>
</p:tagLst>
</file>

<file path=ppt/tags/tag28.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1.665*368.877"/>
  <p:tag name="KSO_WM_SLIDE_POSITION" val="502.223*133.13"/>
  <p:tag name="KSO_WM_TEMPLATE_INDEX" val="20233224"/>
  <p:tag name="KSO_WM_TEMPLATE_SUBCATEGORY" val="0"/>
  <p:tag name="KSO_WM_SLIDE_INDEX" val="1"/>
  <p:tag name="KSO_WM_TAG_VERSION" val="3.0"/>
  <p:tag name="KSO_WM_SLIDE_ID" val="custom20233224_1"/>
  <p:tag name="KSO_WM_SLIDE_ITEM_CNT" val="4"/>
</p:tagLst>
</file>

<file path=ppt/tags/tag280.xml><?xml version="1.0" encoding="utf-8"?>
<p:tagLst xmlns:p="http://schemas.openxmlformats.org/presentationml/2006/main">
  <p:tag name="KSO_WM_DIAGRAM_VIRTUALLY_FRAME" val="{&quot;height&quot;:362.03740157480314,&quot;left&quot;:316.08911104332947,&quot;top&quot;:122.6,&quot;width&quot;:543.6608889566705}"/>
</p:tagLst>
</file>

<file path=ppt/tags/tag281.xml><?xml version="1.0" encoding="utf-8"?>
<p:tagLst xmlns:p="http://schemas.openxmlformats.org/presentationml/2006/main">
  <p:tag name="KSO_WM_DIAGRAM_VIRTUALLY_FRAME" val="{&quot;height&quot;:362.03740157480314,&quot;left&quot;:316.08911104332947,&quot;top&quot;:122.6,&quot;width&quot;:543.6608889566705}"/>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SLIDE_ID" val="diagram20231370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63.151*284.572"/>
  <p:tag name="KSO_WM_SLIDE_POSITION" val="48.7072*145.714"/>
  <p:tag name="KSO_WM_DIAGRAM_GROUP_CODE" val="l1-1"/>
  <p:tag name="KSO_WM_SLIDE_DIAGTYPE" val="l"/>
  <p:tag name="KSO_WM_TAG_VERSION" val="3.0"/>
  <p:tag name="KSO_WM_BEAUTIFY_FLAG" val="#wm#"/>
  <p:tag name="KSO_WM_TEMPLATE_CATEGORY" val="diagram"/>
  <p:tag name="KSO_WM_TEMPLATE_INDEX" val="20231370"/>
  <p:tag name="KSO_WM_SLIDE_LAYOUT" val="a_l"/>
  <p:tag name="KSO_WM_SLIDE_LAYOUT_CNT" val="1_1"/>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SLIDE_ID" val="diagram20231370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63.151*284.572"/>
  <p:tag name="KSO_WM_SLIDE_POSITION" val="48.7072*145.714"/>
  <p:tag name="KSO_WM_DIAGRAM_GROUP_CODE" val="l1-1"/>
  <p:tag name="KSO_WM_SLIDE_DIAGTYPE" val="l"/>
  <p:tag name="KSO_WM_TAG_VERSION" val="3.0"/>
  <p:tag name="KSO_WM_BEAUTIFY_FLAG" val="#wm#"/>
  <p:tag name="KSO_WM_TEMPLATE_CATEGORY" val="diagram"/>
  <p:tag name="KSO_WM_TEMPLATE_INDEX" val="20231370"/>
  <p:tag name="KSO_WM_SLIDE_LAYOUT" val="a_l"/>
  <p:tag name="KSO_WM_SLIDE_LAYOUT_CNT" val="1_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ISLIDE.ICON" val="#60855;#140418;"/>
</p:tagLst>
</file>

<file path=ppt/tags/tag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975_2*l_h_f*1_1_1"/>
  <p:tag name="KSO_WM_TEMPLATE_CATEGORY" val="diagram"/>
  <p:tag name="KSO_WM_TEMPLATE_INDEX" val="20231975"/>
  <p:tag name="KSO_WM_UNIT_LAYERLEVEL" val="1_1_1"/>
  <p:tag name="KSO_WM_TAG_VERSION" val="3.0"/>
  <p:tag name="KSO_WM_BEAUTIFY_FLAG" val="#wm#"/>
  <p:tag name="KSO_WM_DIAGRAM_VERSION" val="3"/>
  <p:tag name="KSO_WM_DIAGRAM_COLOR_TEXT_CAN_REMOVE" val="n"/>
  <p:tag name="KSO_WM_DIAGRAM_GROUP_CODE" val="l1-1"/>
  <p:tag name="KSO_WM_DIAGRAM_COLOR_TRICK" val="1"/>
  <p:tag name="KSO_WM_DIAGRAM_MAX_ITEMCNT" val="6"/>
  <p:tag name="KSO_WM_DIAGRAM_MIN_ITEMCNT" val="2"/>
  <p:tag name="KSO_WM_DIAGRAM_VIRTUALLY_FRAME" val="{&quot;height&quot;:352.6236175709395,&quot;left&quot;:313.6018897637795,&quot;top&quot;:154.50000610351563,&quot;width&quot;:633.2461937323145}"/>
  <p:tag name="KSO_WM_DIAGRAM_COLOR_MATCH_VALUE" val="{&quot;shape&quot;:{&quot;fill&quot;:{&quot;solid&quot;:{&quot;brightness&quot;:0.699999988079071,&quot;colorType&quot;:1,&quot;foreColorIndex&quot;:13,&quot;transparency&quot;:0.800000011920929},&quot;type&quot;:1},&quot;glow&quot;:{&quot;colorType&quot;:0},&quot;line&quot;:{&quot;solidLine&quot;:{&quot;brightness&quot;:0,&quot;colorType&quot;:1,&quot;foreColorIndex&quot;:2,&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1"/>
  <p:tag name="KSO_WM_UNIT_FILL_FORE_SCHEMECOLOR_INDEX" val="13"/>
  <p:tag name="KSO_WM_UNIT_FILL_FORE_SCHEMECOLOR_INDEX_BRIGHTNESS" val="0.7"/>
  <p:tag name="KSO_WM_UNIT_LINE_FORE_SCHEMECOLOR_INDEX" val="2"/>
  <p:tag name="KSO_WM_UNIT_TEXT_FILL_FORE_SCHEMECOLOR_INDEX" val="1"/>
  <p:tag name="KSO_WM_UNIT_TEXT_FILL_TYPE" val="1"/>
  <p:tag name="KSO_WM_DIAGRAM_USE_COLOR_VALUE" val="{&quot;color_scheme&quot;:1,&quot;color_type&quot;:1,&quot;theme_color_indexes&quot;:[]}"/>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SLIDE_ID" val="diagram20231370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63.151*284.572"/>
  <p:tag name="KSO_WM_SLIDE_POSITION" val="48.7072*145.714"/>
  <p:tag name="KSO_WM_DIAGRAM_GROUP_CODE" val="l1-1"/>
  <p:tag name="KSO_WM_SLIDE_DIAGTYPE" val="l"/>
  <p:tag name="KSO_WM_TAG_VERSION" val="3.0"/>
  <p:tag name="KSO_WM_BEAUTIFY_FLAG" val="#wm#"/>
  <p:tag name="KSO_WM_TEMPLATE_CATEGORY" val="diagram"/>
  <p:tag name="KSO_WM_TEMPLATE_INDEX" val="20231370"/>
  <p:tag name="KSO_WM_SLIDE_LAYOUT" val="a_l"/>
  <p:tag name="KSO_WM_SLIDE_LAYOUT_CNT" val="1_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SLIDE_ID" val="diagram20231370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63.151*284.572"/>
  <p:tag name="KSO_WM_SLIDE_POSITION" val="48.7072*145.714"/>
  <p:tag name="KSO_WM_DIAGRAM_GROUP_CODE" val="l1-1"/>
  <p:tag name="KSO_WM_SLIDE_DIAGTYPE" val="l"/>
  <p:tag name="KSO_WM_TAG_VERSION" val="3.0"/>
  <p:tag name="KSO_WM_BEAUTIFY_FLAG" val="#wm#"/>
  <p:tag name="KSO_WM_TEMPLATE_CATEGORY" val="diagram"/>
  <p:tag name="KSO_WM_TEMPLATE_INDEX" val="20231370"/>
  <p:tag name="KSO_WM_SLIDE_LAYOUT" val="a_l"/>
  <p:tag name="KSO_WM_SLIDE_LAYOUT_CNT" val="1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975_2*l_h_i*1_1_2"/>
  <p:tag name="KSO_WM_TEMPLATE_CATEGORY" val="diagram"/>
  <p:tag name="KSO_WM_TEMPLATE_INDEX" val="20231975"/>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52.6236175709395,&quot;left&quot;:313.6018897637795,&quot;top&quot;:154.50000610351563,&quot;width&quot;:633.24619373231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975_2*l_h_f*1_2_1"/>
  <p:tag name="KSO_WM_TEMPLATE_CATEGORY" val="diagram"/>
  <p:tag name="KSO_WM_TEMPLATE_INDEX" val="20231975"/>
  <p:tag name="KSO_WM_UNIT_LAYERLEVEL" val="1_1_1"/>
  <p:tag name="KSO_WM_TAG_VERSION" val="3.0"/>
  <p:tag name="KSO_WM_BEAUTIFY_FLAG" val="#wm#"/>
  <p:tag name="KSO_WM_DIAGRAM_VERSION" val="3"/>
  <p:tag name="KSO_WM_DIAGRAM_COLOR_TEXT_CAN_REMOVE" val="n"/>
  <p:tag name="KSO_WM_DIAGRAM_GROUP_CODE" val="l1-1"/>
  <p:tag name="KSO_WM_DIAGRAM_COLOR_TRICK" val="1"/>
  <p:tag name="KSO_WM_DIAGRAM_MAX_ITEMCNT" val="6"/>
  <p:tag name="KSO_WM_DIAGRAM_MIN_ITEMCNT" val="2"/>
  <p:tag name="KSO_WM_DIAGRAM_VIRTUALLY_FRAME" val="{&quot;height&quot;:352.6236175709395,&quot;left&quot;:313.6018897637795,&quot;top&quot;:154.50000610351563,&quot;width&quot;:633.2461937323145}"/>
  <p:tag name="KSO_WM_DIAGRAM_COLOR_MATCH_VALUE" val="{&quot;shape&quot;:{&quot;fill&quot;:{&quot;solid&quot;:{&quot;brightness&quot;:0.699999988079071,&quot;colorType&quot;:1,&quot;foreColorIndex&quot;:13,&quot;transparency&quot;:0.800000011920929},&quot;type&quot;:1},&quot;glow&quot;:{&quot;colorType&quot;:0},&quot;line&quot;:{&quot;solidLine&quot;:{&quot;brightness&quot;:0,&quot;colorType&quot;:1,&quot;foreColorIndex&quot;:2,&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1"/>
  <p:tag name="KSO_WM_UNIT_FILL_FORE_SCHEMECOLOR_INDEX" val="13"/>
  <p:tag name="KSO_WM_UNIT_FILL_FORE_SCHEMECOLOR_INDEX_BRIGHTNESS" val="0.7"/>
  <p:tag name="KSO_WM_UNIT_LINE_FORE_SCHEMECOLOR_INDEX" val="2"/>
  <p:tag name="KSO_WM_UNIT_TEXT_FILL_FORE_SCHEMECOLOR_INDEX" val="1"/>
  <p:tag name="KSO_WM_UNIT_TEXT_FILL_TYPE" val="1"/>
  <p:tag name="KSO_WM_DIAGRAM_USE_COLOR_VALUE" val="{&quot;color_scheme&quot;:1,&quot;color_type&quot;:1,&quot;theme_color_indexes&quot;:[]}"/>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31975_2*l_h_i*1_2_2"/>
  <p:tag name="KSO_WM_TEMPLATE_CATEGORY" val="diagram"/>
  <p:tag name="KSO_WM_TEMPLATE_INDEX" val="20231975"/>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52.6236175709395,&quot;left&quot;:313.6018897637795,&quot;top&quot;:154.50000610351563,&quot;width&quot;:633.24619373231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4.xml><?xml version="1.0" encoding="utf-8"?>
<p:tagLst xmlns:p="http://schemas.openxmlformats.org/presentationml/2006/main">
  <p:tag name="KSO_WM_UNIT_NOCLEAR" val="0"/>
  <p:tag name="KSO_WM_UNIT_HIGHLIGHT" val="0"/>
  <p:tag name="KSO_WM_UNIT_DIAGRAM_ISNUMVISUAL" val="0"/>
  <p:tag name="KSO_WM_DIAGRAM_COLOR_TEXT_CAN_REMOVE" val="n"/>
  <p:tag name="KSO_WM_DIAGRAM_MIN_ITEMCNT" val="2"/>
  <p:tag name="KSO_WM_UNIT_TYPE" val="l_h_f"/>
  <p:tag name="KSO_WM_UNIT_ID" val="diagram20231975_2*l_h_f*1_3_1"/>
  <p:tag name="KSO_WM_TEMPLATE_INDEX" val="20231975"/>
  <p:tag name="KSO_WM_TAG_VERSION" val="3.0"/>
  <p:tag name="KSO_WM_DIAGRAM_COLOR_TRICK" val="1"/>
  <p:tag name="KSO_WM_DIAGRAM_VIRTUALLY_FRAME" val="{&quot;height&quot;:352.6236175709395,&quot;left&quot;:313.6018897637795,&quot;top&quot;:154.50000610351563,&quot;width&quot;:633.2461937323145}"/>
  <p:tag name="KSO_WM_DIAGRAM_MAX_ITEMCNT" val="6"/>
  <p:tag name="KSO_WM_DIAGRAM_GROUP_CODE" val="l1-1"/>
  <p:tag name="KSO_WM_DIAGRAM_VERSION" val="3"/>
  <p:tag name="KSO_WM_BEAUTIFY_FLAG" val="#wm#"/>
  <p:tag name="KSO_WM_UNIT_LAYERLEVEL" val="1_1_1"/>
  <p:tag name="KSO_WM_TEMPLATE_CATEGORY" val="diagram"/>
  <p:tag name="KSO_WM_UNIT_INDEX" val="1_3_1"/>
  <p:tag name="KSO_WM_UNIT_DIAGRAM_ISREFERUNIT" val="0"/>
  <p:tag name="KSO_WM_UNIT_COMPATIBLE" val="0"/>
  <p:tag name="KSO_WM_UNIT_VALUE" val="60"/>
  <p:tag name="KSO_WM_UNIT_SUBTYPE" val="a"/>
  <p:tag name="KSO_WM_DIAGRAM_COLOR_MATCH_VALUE" val="{&quot;shape&quot;:{&quot;fill&quot;:{&quot;solid&quot;:{&quot;brightness&quot;:0.699999988079071,&quot;colorType&quot;:1,&quot;foreColorIndex&quot;:13,&quot;transparency&quot;:0.800000011920929},&quot;type&quot;:1},&quot;glow&quot;:{&quot;colorType&quot;:0},&quot;line&quot;:{&quot;solidLine&quot;:{&quot;brightness&quot;:0,&quot;colorType&quot;:1,&quot;foreColorIndex&quot;:2,&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1"/>
  <p:tag name="KSO_WM_UNIT_FILL_FORE_SCHEMECOLOR_INDEX" val="13"/>
  <p:tag name="KSO_WM_UNIT_FILL_FORE_SCHEMECOLOR_INDEX_BRIGHTNESS" val="0.7"/>
  <p:tag name="KSO_WM_UNIT_LINE_FORE_SCHEMECOLOR_INDEX" val="2"/>
  <p:tag name="KSO_WM_UNIT_TEXT_FILL_FORE_SCHEMECOLOR_INDEX" val="1"/>
  <p:tag name="KSO_WM_UNIT_TEXT_FILL_TYPE" val="1"/>
  <p:tag name="KSO_WM_DIAGRAM_USE_COLOR_VALUE" val="{&quot;color_scheme&quot;:1,&quot;color_type&quot;:1,&quot;theme_color_indexes&quot;:[]}"/>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31975_2*l_h_i*1_3_2"/>
  <p:tag name="KSO_WM_TEMPLATE_CATEGORY" val="diagram"/>
  <p:tag name="KSO_WM_TEMPLATE_INDEX" val="20231975"/>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52.6236175709395,&quot;left&quot;:313.6018897637795,&quot;top&quot;:154.50000610351563,&quot;width&quot;:633.24619373231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6.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1.665*368.877"/>
  <p:tag name="KSO_WM_SLIDE_POSITION" val="502.223*133.13"/>
  <p:tag name="KSO_WM_TEMPLATE_INDEX" val="20233224"/>
  <p:tag name="KSO_WM_TEMPLATE_SUBCATEGORY" val="0"/>
  <p:tag name="KSO_WM_SLIDE_INDEX" val="1"/>
  <p:tag name="KSO_WM_TAG_VERSION" val="3.0"/>
  <p:tag name="KSO_WM_SLIDE_ID" val="custom20233224_1"/>
  <p:tag name="KSO_WM_SLIDE_ITEM_CNT" val="4"/>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DIAGRAM_VIRTUALLY_FRAME" val="{&quot;height&quot;:362.03740157480314,&quot;left&quot;:316.08911104332947,&quot;top&quot;:122.6,&quot;width&quot;:541.3609030254753}"/>
</p:tagLst>
</file>

<file path=ppt/tags/tag39.xml><?xml version="1.0" encoding="utf-8"?>
<p:tagLst xmlns:p="http://schemas.openxmlformats.org/presentationml/2006/main">
  <p:tag name="KSO_WM_DIAGRAM_VIRTUALLY_FRAME" val="{&quot;height&quot;:362.03740157480314,&quot;left&quot;:316.08911104332947,&quot;top&quot;:122.6,&quot;width&quot;:541.3609030254753}"/>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41.xml><?xml version="1.0" encoding="utf-8"?>
<p:tagLst xmlns:p="http://schemas.openxmlformats.org/presentationml/2006/main">
  <p:tag name="KSO_WM_DIAGRAM_VIRTUALLY_FRAME" val="{&quot;height&quot;:362.03740157480314,&quot;left&quot;:316.08911104332947,&quot;top&quot;:122.6,&quot;width&quot;:541.3609030254753}"/>
</p:tagLst>
</file>

<file path=ppt/tags/tag42.xml><?xml version="1.0" encoding="utf-8"?>
<p:tagLst xmlns:p="http://schemas.openxmlformats.org/presentationml/2006/main">
  <p:tag name="KSO_WM_DIAGRAM_VIRTUALLY_FRAME" val="{&quot;height&quot;:362.03740157480314,&quot;left&quot;:316.08911104332947,&quot;top&quot;:122.6,&quot;width&quot;:541.3609030254753}"/>
</p:tagLst>
</file>

<file path=ppt/tags/tag43.xml><?xml version="1.0" encoding="utf-8"?>
<p:tagLst xmlns:p="http://schemas.openxmlformats.org/presentationml/2006/main">
  <p:tag name="KSO_WM_DIAGRAM_VIRTUALLY_FRAME" val="{&quot;height&quot;:362.03740157480314,&quot;left&quot;:316.08911104332947,&quot;top&quot;:122.6,&quot;width&quot;:541.3609030254753}"/>
</p:tagLst>
</file>

<file path=ppt/tags/tag44.xml><?xml version="1.0" encoding="utf-8"?>
<p:tagLst xmlns:p="http://schemas.openxmlformats.org/presentationml/2006/main">
  <p:tag name="KSO_WM_DIAGRAM_VIRTUALLY_FRAME" val="{&quot;height&quot;:362.03740157480314,&quot;left&quot;:316.08911104332947,&quot;top&quot;:122.6,&quot;width&quot;:541.3609030254753}"/>
</p:tagLst>
</file>

<file path=ppt/tags/tag45.xml><?xml version="1.0" encoding="utf-8"?>
<p:tagLst xmlns:p="http://schemas.openxmlformats.org/presentationml/2006/main">
  <p:tag name="KSO_WM_DIAGRAM_VIRTUALLY_FRAME" val="{&quot;height&quot;:362.03740157480314,&quot;left&quot;:316.08911104332947,&quot;top&quot;:122.6,&quot;width&quot;:541.3609030254753}"/>
</p:tagLst>
</file>

<file path=ppt/tags/tag46.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47.xml><?xml version="1.0" encoding="utf-8"?>
<p:tagLst xmlns:p="http://schemas.openxmlformats.org/presentationml/2006/main">
  <p:tag name="KSO_WM_DIAGRAM_VIRTUALLY_FRAME" val="{&quot;height&quot;:362.03740157480314,&quot;left&quot;:316.08911104332947,&quot;top&quot;:122.6,&quot;width&quot;:541.3609030254753}"/>
</p:tagLst>
</file>

<file path=ppt/tags/tag48.xml><?xml version="1.0" encoding="utf-8"?>
<p:tagLst xmlns:p="http://schemas.openxmlformats.org/presentationml/2006/main">
  <p:tag name="KSO_WM_DIAGRAM_VIRTUALLY_FRAME" val="{&quot;height&quot;:362.03740157480314,&quot;left&quot;:316.08911104332947,&quot;top&quot;:122.6,&quot;width&quot;:541.3609030254753}"/>
</p:tagLst>
</file>

<file path=ppt/tags/tag49.xml><?xml version="1.0" encoding="utf-8"?>
<p:tagLst xmlns:p="http://schemas.openxmlformats.org/presentationml/2006/main">
  <p:tag name="KSO_WM_DIAGRAM_VIRTUALLY_FRAME" val="{&quot;height&quot;:362.03740157480314,&quot;left&quot;:316.08911104332947,&quot;top&quot;:122.6,&quot;width&quot;:541.3609030254753}"/>
</p:tagLst>
</file>

<file path=ppt/tags/tag5.xml><?xml version="1.0" encoding="utf-8"?>
<p:tagLst xmlns:p="http://schemas.openxmlformats.org/presentationml/2006/main">
  <p:tag name="KSO_WM_DIAGRAM_VIRTUALLY_FRAME" val="{&quot;height&quot;:362.03740157480314,&quot;left&quot;:316.08911104332947,&quot;top&quot;:122.6,&quot;width&quot;:541.2608889566706}"/>
</p:tagLst>
</file>

<file path=ppt/tags/tag50.xml><?xml version="1.0" encoding="utf-8"?>
<p:tagLst xmlns:p="http://schemas.openxmlformats.org/presentationml/2006/main">
  <p:tag name="KSO_WM_DIAGRAM_VIRTUALLY_FRAME" val="{&quot;height&quot;:362.03740157480314,&quot;left&quot;:316.08911104332947,&quot;top&quot;:122.6,&quot;width&quot;:541.3609030254753}"/>
</p:tagLst>
</file>

<file path=ppt/tags/tag51.xml><?xml version="1.0" encoding="utf-8"?>
<p:tagLst xmlns:p="http://schemas.openxmlformats.org/presentationml/2006/main">
  <p:tag name="KSO_WM_DIAGRAM_VIRTUALLY_FRAME" val="{&quot;height&quot;:362.03740157480314,&quot;left&quot;:316.08911104332947,&quot;top&quot;:122.6,&quot;width&quot;:541.3609030254753}"/>
</p:tagLst>
</file>

<file path=ppt/tags/tag52.xml><?xml version="1.0" encoding="utf-8"?>
<p:tagLst xmlns:p="http://schemas.openxmlformats.org/presentationml/2006/main">
  <p:tag name="KSO_WM_DIAGRAM_VIRTUALLY_FRAME" val="{&quot;height&quot;:362.03740157480314,&quot;left&quot;:316.08911104332947,&quot;top&quot;:122.6,&quot;width&quot;:541.3609030254753}"/>
</p:tagLst>
</file>

<file path=ppt/tags/tag53.xml><?xml version="1.0" encoding="utf-8"?>
<p:tagLst xmlns:p="http://schemas.openxmlformats.org/presentationml/2006/main">
  <p:tag name="KSO_WM_DIAGRAM_VIRTUALLY_FRAME" val="{&quot;height&quot;:362.03740157480314,&quot;left&quot;:316.08911104332947,&quot;top&quot;:122.6,&quot;width&quot;:541.3609030254753}"/>
</p:tagLst>
</file>

<file path=ppt/tags/tag54.xml><?xml version="1.0" encoding="utf-8"?>
<p:tagLst xmlns:p="http://schemas.openxmlformats.org/presentationml/2006/main">
  <p:tag name="KSO_WM_DIAGRAM_VIRTUALLY_FRAME" val="{&quot;height&quot;:362.03740157480314,&quot;left&quot;:316.08911104332947,&quot;top&quot;:122.6,&quot;width&quot;:541.3609030254753}"/>
</p:tagLst>
</file>

<file path=ppt/tags/tag55.xml><?xml version="1.0" encoding="utf-8"?>
<p:tagLst xmlns:p="http://schemas.openxmlformats.org/presentationml/2006/main">
  <p:tag name="KSO_WM_DIAGRAM_VIRTUALLY_FRAME" val="{&quot;height&quot;:362.03740157480314,&quot;left&quot;:316.08911104332947,&quot;top&quot;:122.6,&quot;width&quot;:541.3609030254753}"/>
</p:tagLst>
</file>

<file path=ppt/tags/tag56.xml><?xml version="1.0" encoding="utf-8"?>
<p:tagLst xmlns:p="http://schemas.openxmlformats.org/presentationml/2006/main">
  <p:tag name="KSO_WM_DIAGRAM_VIRTUALLY_FRAME" val="{&quot;height&quot;:362.03740157480314,&quot;left&quot;:316.08911104332947,&quot;top&quot;:122.6,&quot;width&quot;:541.3609030254753}"/>
</p:tagLst>
</file>

<file path=ppt/tags/tag57.xml><?xml version="1.0" encoding="utf-8"?>
<p:tagLst xmlns:p="http://schemas.openxmlformats.org/presentationml/2006/main">
  <p:tag name="KSO_WM_DIAGRAM_VIRTUALLY_FRAME" val="{&quot;height&quot;:362.03740157480314,&quot;left&quot;:316.08911104332947,&quot;top&quot;:122.6,&quot;width&quot;:541.3609030254753}"/>
</p:tagLst>
</file>

<file path=ppt/tags/tag58.xml><?xml version="1.0" encoding="utf-8"?>
<p:tagLst xmlns:p="http://schemas.openxmlformats.org/presentationml/2006/main">
  <p:tag name="KSO_WM_DIAGRAM_VIRTUALLY_FRAME" val="{&quot;height&quot;:362.03740157480314,&quot;left&quot;:316.08911104332947,&quot;top&quot;:122.6,&quot;width&quot;:541.3609030254753}"/>
</p:tagLst>
</file>

<file path=ppt/tags/tag59.xml><?xml version="1.0" encoding="utf-8"?>
<p:tagLst xmlns:p="http://schemas.openxmlformats.org/presentationml/2006/main">
  <p:tag name="KSO_WM_DIAGRAM_VIRTUALLY_FRAME" val="{&quot;height&quot;:362.03740157480314,&quot;left&quot;:316.08911104332947,&quot;top&quot;:122.6,&quot;width&quot;:541.2608889566706}"/>
</p:tagLst>
</file>

<file path=ppt/tags/tag6.xml><?xml version="1.0" encoding="utf-8"?>
<p:tagLst xmlns:p="http://schemas.openxmlformats.org/presentationml/2006/main">
  <p:tag name="KSO_WM_DIAGRAM_VIRTUALLY_FRAME" val="{&quot;height&quot;:362.03740157480314,&quot;left&quot;:316.08911104332947,&quot;top&quot;:122.6,&quot;width&quot;:541.2608889566706}"/>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96.4081102362205,&quot;left&quot;:316.0891338582677,&quot;top&quot;:122.60106299212597,&quot;width&quot;:540.620157480315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62.03740157480314,&quot;left&quot;:316.08911104332947,&quot;top&quot;:122.6,&quot;width&quot;:541.2608889566706}"/>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362.03740157480314,&quot;left&quot;:316.08911104332947,&quot;top&quot;:122.6,&quot;width&quot;:541.2608889566706}"/>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211.25001779103454,&quot;left&quot;:72.72866141732284,&quot;top&quot;:260.76062992125986,&quot;width&quot;:866.8499328334959}"/>
</p:tagLst>
</file>

<file path=ppt/theme/theme1.xml><?xml version="1.0" encoding="utf-8"?>
<a:theme xmlns:a="http://schemas.openxmlformats.org/drawingml/2006/main" name="1_Profi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_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Verdana" panose="020B0604030504040204" pitchFamily="34" charset="0"/>
            <a:ea typeface="仿宋" panose="02010609060101010101" pitchFamily="49" charset="-122"/>
            <a:sym typeface="仿宋"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Verdana" panose="020B0604030504040204" pitchFamily="34" charset="0"/>
            <a:ea typeface="仿宋" panose="02010609060101010101" pitchFamily="49" charset="-122"/>
            <a:sym typeface="仿宋" panose="02010609060101010101" pitchFamily="49" charset="-122"/>
          </a:defRPr>
        </a:defPPr>
      </a:lstStyle>
    </a:lnDef>
    <a:txDef>
      <a:spPr>
        <a:noFill/>
      </a:spPr>
      <a:bodyPr wrap="none" rtlCol="0">
        <a:spAutoFit/>
      </a:bodyPr>
      <a:lstStyle>
        <a:defPPr algn="l">
          <a:defRPr kumimoji="1" b="1" dirty="0" smtClean="0">
            <a:latin typeface="楷体" panose="02010609060101010101" pitchFamily="49" charset="-122"/>
            <a:ea typeface="楷体" panose="0201060906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ofil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8352</Words>
  <Application>WPS 演示</Application>
  <PresentationFormat>自定义</PresentationFormat>
  <Paragraphs>446</Paragraphs>
  <Slides>35</Slides>
  <Notes>29</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35</vt:i4>
      </vt:variant>
    </vt:vector>
  </HeadingPairs>
  <TitlesOfParts>
    <vt:vector size="57" baseType="lpstr">
      <vt:lpstr>Arial</vt:lpstr>
      <vt:lpstr>宋体</vt:lpstr>
      <vt:lpstr>Wingdings</vt:lpstr>
      <vt:lpstr>Verdana</vt:lpstr>
      <vt:lpstr>仿宋</vt:lpstr>
      <vt:lpstr>楷体</vt:lpstr>
      <vt:lpstr>楷体_GB2312</vt:lpstr>
      <vt:lpstr>等线</vt:lpstr>
      <vt:lpstr>Calibri Light</vt:lpstr>
      <vt:lpstr>等线 Light</vt:lpstr>
      <vt:lpstr>微软雅黑</vt:lpstr>
      <vt:lpstr>Lucida Grande</vt:lpstr>
      <vt:lpstr>Calibri</vt:lpstr>
      <vt:lpstr>新宋体</vt:lpstr>
      <vt:lpstr>Arial Unicode MS</vt:lpstr>
      <vt:lpstr>Times New Roman</vt:lpstr>
      <vt:lpstr>黑体</vt:lpstr>
      <vt:lpstr>Gotham Bold</vt:lpstr>
      <vt:lpstr>AoyagiKouzanFontT</vt:lpstr>
      <vt:lpstr>KSOF3FA5480E</vt:lpstr>
      <vt:lpstr>1_Profile</vt:lpstr>
      <vt:lpstr>2_Profile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Chenmin</cp:lastModifiedBy>
  <cp:revision>2</cp:revision>
  <cp:lastPrinted>2024-04-24T09:16:00Z</cp:lastPrinted>
  <dcterms:created xsi:type="dcterms:W3CDTF">2026-04-01T01:38:00Z</dcterms:created>
  <dcterms:modified xsi:type="dcterms:W3CDTF">2026-05-14T06:57:11Z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3617E02D88D04487B5FCCB9213DFFC23_13</vt:lpwstr>
  </property>
</Properties>
</file>